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89" r:id="rId3"/>
    <p:sldId id="286" r:id="rId4"/>
    <p:sldId id="287" r:id="rId5"/>
    <p:sldId id="288" r:id="rId6"/>
    <p:sldId id="262" r:id="rId7"/>
    <p:sldId id="265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E5B"/>
    <a:srgbClr val="D53033"/>
    <a:srgbClr val="F2C0C1"/>
    <a:srgbClr val="C5E5D7"/>
    <a:srgbClr val="7CC4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5288D-E110-4E17-B435-968F7143B998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3FA1-4222-440A-A6FC-AC57FB3A0E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459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5288D-E110-4E17-B435-968F7143B998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3FA1-4222-440A-A6FC-AC57FB3A0E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185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5288D-E110-4E17-B435-968F7143B998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3FA1-4222-440A-A6FC-AC57FB3A0E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192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5288D-E110-4E17-B435-968F7143B998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3FA1-4222-440A-A6FC-AC57FB3A0E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155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5288D-E110-4E17-B435-968F7143B998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3FA1-4222-440A-A6FC-AC57FB3A0E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492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5288D-E110-4E17-B435-968F7143B998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3FA1-4222-440A-A6FC-AC57FB3A0E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679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5288D-E110-4E17-B435-968F7143B998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3FA1-4222-440A-A6FC-AC57FB3A0E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225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5288D-E110-4E17-B435-968F7143B998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3FA1-4222-440A-A6FC-AC57FB3A0E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578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5288D-E110-4E17-B435-968F7143B998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3FA1-4222-440A-A6FC-AC57FB3A0E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138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5288D-E110-4E17-B435-968F7143B998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3FA1-4222-440A-A6FC-AC57FB3A0E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716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5288D-E110-4E17-B435-968F7143B998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3FA1-4222-440A-A6FC-AC57FB3A0E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099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5288D-E110-4E17-B435-968F7143B998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C3FA1-4222-440A-A6FC-AC57FB3A0E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98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7.png"/><Relationship Id="rId7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4504" y="2894966"/>
            <a:ext cx="5853278" cy="1384601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rgbClr val="008E5B"/>
                </a:solidFill>
                <a:effectLst/>
                <a:latin typeface="Montserrat Medium" panose="00000600000000000000" pitchFamily="2" charset="-52"/>
                <a:cs typeface="Gotham Pro" panose="02000503040000020004" pitchFamily="2" charset="0"/>
              </a:rPr>
              <a:t>Система наставничества АО «ТАНЕКО»</a:t>
            </a:r>
            <a:endParaRPr lang="ru-RU" sz="3200" b="1" dirty="0">
              <a:solidFill>
                <a:srgbClr val="008E5B"/>
              </a:solidFill>
              <a:latin typeface="Montserrat Medium" panose="00000600000000000000" pitchFamily="2" charset="-52"/>
              <a:cs typeface="Gotham Pro" panose="02000503040000020004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52873" y="5056785"/>
            <a:ext cx="8394357" cy="1074595"/>
          </a:xfrm>
        </p:spPr>
        <p:txBody>
          <a:bodyPr>
            <a:noAutofit/>
          </a:bodyPr>
          <a:lstStyle/>
          <a:p>
            <a:pPr algn="l"/>
            <a:r>
              <a:rPr lang="ru-RU" sz="1700" dirty="0" smtClean="0">
                <a:latin typeface="Montserrat Light" panose="00000400000000000000" pitchFamily="2" charset="-52"/>
                <a:cs typeface="Gotham Pro" panose="02000503040000020004" pitchFamily="2" charset="0"/>
              </a:rPr>
              <a:t>Меньшин Руслан Александрович</a:t>
            </a:r>
          </a:p>
          <a:p>
            <a:pPr algn="l"/>
            <a:r>
              <a:rPr lang="ru-RU" sz="1700" dirty="0" smtClean="0">
                <a:latin typeface="Montserrat Light" panose="00000400000000000000" pitchFamily="2" charset="-52"/>
                <a:cs typeface="Gotham Pro" panose="02000503040000020004" pitchFamily="2" charset="0"/>
              </a:rPr>
              <a:t>Ведущий специалист по развитию </a:t>
            </a:r>
          </a:p>
          <a:p>
            <a:pPr algn="l"/>
            <a:r>
              <a:rPr lang="ru-RU" sz="1700" dirty="0" smtClean="0">
                <a:latin typeface="Montserrat Light" panose="00000400000000000000" pitchFamily="2" charset="-52"/>
                <a:cs typeface="Gotham Pro" panose="02000503040000020004" pitchFamily="2" charset="0"/>
              </a:rPr>
              <a:t>корпоративной культуры и молодежной политики</a:t>
            </a:r>
            <a:endParaRPr lang="ru-RU" sz="1700" dirty="0">
              <a:latin typeface="Montserrat Light" panose="00000400000000000000" pitchFamily="2" charset="-52"/>
              <a:cs typeface="Gotham Pro" panose="02000503040000020004" pitchFamily="2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04" y="5084783"/>
            <a:ext cx="396036" cy="23176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031" y="271321"/>
            <a:ext cx="2019335" cy="57648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575" y="0"/>
            <a:ext cx="4425950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2646" y="165547"/>
            <a:ext cx="1971449" cy="1314118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5890" y="3335374"/>
            <a:ext cx="503783" cy="503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37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575" y="0"/>
            <a:ext cx="4425950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531" y="5993032"/>
            <a:ext cx="1214641" cy="34676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1410" y="6263703"/>
            <a:ext cx="1119762" cy="746405"/>
          </a:xfrm>
          <a:prstGeom prst="rect">
            <a:avLst/>
          </a:prstGeom>
        </p:spPr>
      </p:pic>
      <p:sp>
        <p:nvSpPr>
          <p:cNvPr id="7" name="Блок-схема: альтернативный процесс 6"/>
          <p:cNvSpPr/>
          <p:nvPr/>
        </p:nvSpPr>
        <p:spPr>
          <a:xfrm>
            <a:off x="0" y="308163"/>
            <a:ext cx="6334478" cy="479572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Google Shape;62;p14"/>
          <p:cNvSpPr txBox="1">
            <a:spLocks/>
          </p:cNvSpPr>
          <p:nvPr/>
        </p:nvSpPr>
        <p:spPr>
          <a:xfrm>
            <a:off x="-842435" y="308669"/>
            <a:ext cx="4093732" cy="479066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lr>
                <a:schemeClr val="dk1"/>
              </a:buClr>
              <a:buSzPts val="990"/>
            </a:pPr>
            <a:r>
              <a:rPr lang="ru-RU" sz="1800" b="1" dirty="0" smtClean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ЦЕЛИ И ЗАДАЧИ</a:t>
            </a:r>
            <a:endParaRPr lang="ru-RU" sz="1800" b="1" dirty="0">
              <a:solidFill>
                <a:srgbClr val="0A9B69"/>
              </a:solidFill>
              <a:latin typeface="Montserrat Medium" panose="00000600000000000000" pitchFamily="2" charset="-52"/>
              <a:ea typeface="Montserrat SemiBold"/>
              <a:cs typeface="Gotham Pro" panose="02000503040000020004" pitchFamily="2" charset="0"/>
              <a:sym typeface="Montserrat SemiBold"/>
            </a:endParaRPr>
          </a:p>
        </p:txBody>
      </p:sp>
      <p:sp>
        <p:nvSpPr>
          <p:cNvPr id="10" name="Google Shape;62;p14"/>
          <p:cNvSpPr txBox="1">
            <a:spLocks/>
          </p:cNvSpPr>
          <p:nvPr/>
        </p:nvSpPr>
        <p:spPr>
          <a:xfrm>
            <a:off x="306151" y="1419503"/>
            <a:ext cx="7958910" cy="4384517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buClr>
                <a:schemeClr val="dk1"/>
              </a:buClr>
              <a:buSzPts val="990"/>
            </a:pPr>
            <a:r>
              <a:rPr lang="ru-RU" sz="1800" b="1" dirty="0" smtClean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- оказание помощи наставляемому </a:t>
            </a:r>
            <a:r>
              <a:rPr lang="ru-RU" sz="1800" b="1" dirty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в освоении профессии, овладении в полном объеме обязанностями за счет ознакомления с современными методами и приемами труда, передачи наставником личного опыта</a:t>
            </a:r>
            <a:r>
              <a:rPr lang="ru-RU" sz="1800" b="1" dirty="0" smtClean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;</a:t>
            </a:r>
            <a:endParaRPr lang="ru-RU" sz="1800" b="1" dirty="0">
              <a:solidFill>
                <a:srgbClr val="0A9B69"/>
              </a:solidFill>
              <a:latin typeface="Montserrat Medium" panose="00000600000000000000" pitchFamily="2" charset="-52"/>
              <a:ea typeface="Montserrat SemiBold"/>
              <a:cs typeface="Gotham Pro" panose="02000503040000020004" pitchFamily="2" charset="0"/>
              <a:sym typeface="Montserrat SemiBold"/>
            </a:endParaRPr>
          </a:p>
          <a:p>
            <a:pPr algn="l">
              <a:lnSpc>
                <a:spcPct val="100000"/>
              </a:lnSpc>
              <a:buClr>
                <a:schemeClr val="dk1"/>
              </a:buClr>
              <a:buSzPts val="990"/>
            </a:pPr>
            <a:r>
              <a:rPr lang="ru-RU" sz="1800" b="1" dirty="0" smtClean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- обучение наставляемого </a:t>
            </a:r>
            <a:r>
              <a:rPr lang="ru-RU" sz="1800" b="1" dirty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в минимальные сроки необходимому профессиональному мастерству, соблюдению требований локальных актов; </a:t>
            </a:r>
            <a:endParaRPr lang="ru-RU" sz="1800" b="1" dirty="0" smtClean="0">
              <a:solidFill>
                <a:srgbClr val="0A9B69"/>
              </a:solidFill>
              <a:latin typeface="Montserrat Medium" panose="00000600000000000000" pitchFamily="2" charset="-52"/>
              <a:ea typeface="Montserrat SemiBold"/>
              <a:cs typeface="Gotham Pro" panose="02000503040000020004" pitchFamily="2" charset="0"/>
              <a:sym typeface="Montserrat SemiBold"/>
            </a:endParaRPr>
          </a:p>
          <a:p>
            <a:pPr algn="l">
              <a:lnSpc>
                <a:spcPct val="100000"/>
              </a:lnSpc>
              <a:buClr>
                <a:schemeClr val="dk1"/>
              </a:buClr>
              <a:buSzPts val="990"/>
            </a:pPr>
            <a:r>
              <a:rPr lang="ru-RU" sz="1800" b="1" dirty="0" smtClean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- сокращение предпосылок к инцидентам по вине вновь принятого персонала; </a:t>
            </a:r>
            <a:endParaRPr lang="ru-RU" sz="1800" b="1" dirty="0">
              <a:solidFill>
                <a:srgbClr val="0A9B69"/>
              </a:solidFill>
              <a:latin typeface="Montserrat Medium" panose="00000600000000000000" pitchFamily="2" charset="-52"/>
              <a:ea typeface="Montserrat SemiBold"/>
              <a:cs typeface="Gotham Pro" panose="02000503040000020004" pitchFamily="2" charset="0"/>
              <a:sym typeface="Montserrat SemiBold"/>
            </a:endParaRPr>
          </a:p>
          <a:p>
            <a:pPr algn="l">
              <a:lnSpc>
                <a:spcPct val="100000"/>
              </a:lnSpc>
              <a:buClr>
                <a:schemeClr val="dk1"/>
              </a:buClr>
              <a:buSzPts val="990"/>
            </a:pPr>
            <a:r>
              <a:rPr lang="ru-RU" sz="1800" b="1" dirty="0" smtClean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- вхождение </a:t>
            </a:r>
            <a:r>
              <a:rPr lang="ru-RU" sz="1800" b="1" dirty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стажера в трудовой коллектив, освоение им корпоративной культуры и установление длительных трудовых отношений с Обществом;</a:t>
            </a:r>
          </a:p>
          <a:p>
            <a:pPr algn="l">
              <a:lnSpc>
                <a:spcPct val="100000"/>
              </a:lnSpc>
              <a:buClr>
                <a:schemeClr val="dk1"/>
              </a:buClr>
              <a:buSzPts val="990"/>
            </a:pPr>
            <a:r>
              <a:rPr lang="ru-RU" sz="1800" b="1" dirty="0" smtClean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- воспитание </a:t>
            </a:r>
            <a:r>
              <a:rPr lang="ru-RU" sz="1800" b="1" dirty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у стажера чувства личной ответственности за эффективную работу на порученном участке работы.</a:t>
            </a:r>
          </a:p>
          <a:p>
            <a:pPr marL="285750" indent="-285750" algn="l">
              <a:lnSpc>
                <a:spcPct val="100000"/>
              </a:lnSpc>
              <a:buClr>
                <a:schemeClr val="dk1"/>
              </a:buClr>
              <a:buSzPts val="990"/>
              <a:buFontTx/>
              <a:buChar char="-"/>
            </a:pPr>
            <a:endParaRPr lang="ru-RU" sz="1800" b="1" dirty="0">
              <a:solidFill>
                <a:srgbClr val="0A9B69"/>
              </a:solidFill>
              <a:latin typeface="Montserrat Medium" panose="00000600000000000000" pitchFamily="2" charset="-52"/>
              <a:ea typeface="Montserrat SemiBold"/>
              <a:cs typeface="Gotham Pro" panose="02000503040000020004" pitchFamily="2" charset="0"/>
              <a:sym typeface="Montserrat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186614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62;p14"/>
          <p:cNvSpPr txBox="1">
            <a:spLocks/>
          </p:cNvSpPr>
          <p:nvPr/>
        </p:nvSpPr>
        <p:spPr>
          <a:xfrm>
            <a:off x="4244418" y="3516638"/>
            <a:ext cx="4093371" cy="1334526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Clr>
                <a:schemeClr val="dk1"/>
              </a:buClr>
              <a:buSzPts val="990"/>
            </a:pPr>
            <a:r>
              <a:rPr lang="ru-RU" sz="1800" b="1" dirty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получающие на </a:t>
            </a:r>
            <a:r>
              <a:rPr lang="ru-RU" sz="1800" b="1" dirty="0" smtClean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выходе </a:t>
            </a:r>
            <a:r>
              <a:rPr lang="ru-RU" sz="1800" b="1" dirty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работников, </a:t>
            </a:r>
            <a:r>
              <a:rPr lang="ru-RU" sz="1800" b="1" dirty="0" smtClean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обладающих </a:t>
            </a:r>
            <a:r>
              <a:rPr lang="ru-RU" sz="1800" b="1" dirty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требуемыми профессиональными навыками за более </a:t>
            </a:r>
            <a:r>
              <a:rPr lang="ru-RU" sz="1800" b="1" dirty="0" smtClean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короткий </a:t>
            </a:r>
            <a:r>
              <a:rPr lang="ru-RU" sz="1800" b="1" dirty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срок </a:t>
            </a:r>
            <a:r>
              <a:rPr lang="ru-RU" sz="1800" b="1" dirty="0" smtClean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адаптации</a:t>
            </a:r>
            <a:r>
              <a:rPr lang="ru-RU" sz="1800" b="1" dirty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.</a:t>
            </a:r>
          </a:p>
          <a:p>
            <a:pPr marL="285750" indent="-285750" algn="l">
              <a:buClr>
                <a:schemeClr val="dk1"/>
              </a:buClr>
              <a:buSzPts val="990"/>
              <a:buFontTx/>
              <a:buChar char="-"/>
            </a:pPr>
            <a:endParaRPr lang="ru-RU" sz="1800" b="1" dirty="0">
              <a:solidFill>
                <a:srgbClr val="0A9B69"/>
              </a:solidFill>
              <a:latin typeface="Montserrat Medium" panose="00000600000000000000" pitchFamily="2" charset="-52"/>
              <a:ea typeface="Montserrat SemiBold"/>
              <a:cs typeface="Gotham Pro" panose="02000503040000020004" pitchFamily="2" charset="0"/>
              <a:sym typeface="Montserrat SemiBold"/>
            </a:endParaRPr>
          </a:p>
          <a:p>
            <a:pPr marL="285750" indent="-285750" algn="l">
              <a:buClr>
                <a:schemeClr val="dk1"/>
              </a:buClr>
              <a:buSzPts val="990"/>
              <a:buFontTx/>
              <a:buChar char="-"/>
            </a:pPr>
            <a:endParaRPr lang="ru-RU" sz="1800" b="1" dirty="0">
              <a:solidFill>
                <a:srgbClr val="0A9B69"/>
              </a:solidFill>
              <a:latin typeface="Montserrat Medium" panose="00000600000000000000" pitchFamily="2" charset="-52"/>
              <a:ea typeface="Montserrat SemiBold"/>
              <a:cs typeface="Gotham Pro" panose="02000503040000020004" pitchFamily="2" charset="0"/>
              <a:sym typeface="Montserrat SemiBold"/>
            </a:endParaRPr>
          </a:p>
        </p:txBody>
      </p:sp>
      <p:sp>
        <p:nvSpPr>
          <p:cNvPr id="18" name="Блок-схема: альтернативный процесс 17"/>
          <p:cNvSpPr/>
          <p:nvPr/>
        </p:nvSpPr>
        <p:spPr>
          <a:xfrm>
            <a:off x="0" y="308163"/>
            <a:ext cx="6334478" cy="479572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Google Shape;62;p14"/>
          <p:cNvSpPr txBox="1">
            <a:spLocks/>
          </p:cNvSpPr>
          <p:nvPr/>
        </p:nvSpPr>
        <p:spPr>
          <a:xfrm>
            <a:off x="-548519" y="308669"/>
            <a:ext cx="4093732" cy="479066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lr>
                <a:schemeClr val="dk1"/>
              </a:buClr>
              <a:buSzPts val="990"/>
            </a:pPr>
            <a:r>
              <a:rPr lang="ru-RU" sz="1800" b="1" dirty="0" smtClean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ЦЕЛЕВАЯ АУДИТОРИЯ</a:t>
            </a:r>
            <a:endParaRPr lang="ru-RU" sz="1800" b="1" dirty="0">
              <a:solidFill>
                <a:srgbClr val="0A9B69"/>
              </a:solidFill>
              <a:latin typeface="Montserrat Medium" panose="00000600000000000000" pitchFamily="2" charset="-52"/>
              <a:ea typeface="Montserrat SemiBold"/>
              <a:cs typeface="Gotham Pro" panose="02000503040000020004" pitchFamily="2" charset="0"/>
              <a:sym typeface="Montserrat SemiBold"/>
            </a:endParaRPr>
          </a:p>
        </p:txBody>
      </p:sp>
      <p:sp>
        <p:nvSpPr>
          <p:cNvPr id="8" name="Google Shape;62;p14"/>
          <p:cNvSpPr txBox="1">
            <a:spLocks/>
          </p:cNvSpPr>
          <p:nvPr/>
        </p:nvSpPr>
        <p:spPr>
          <a:xfrm>
            <a:off x="621832" y="1069260"/>
            <a:ext cx="3808462" cy="479066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Clr>
                <a:schemeClr val="dk1"/>
              </a:buClr>
              <a:buSzPts val="990"/>
            </a:pPr>
            <a:r>
              <a:rPr lang="ru-RU" sz="1800" b="1" dirty="0" smtClean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НАСТАВЛЯЕМЫЕ</a:t>
            </a:r>
            <a:endParaRPr lang="ru-RU" sz="1800" b="1" dirty="0">
              <a:solidFill>
                <a:srgbClr val="0A9B69"/>
              </a:solidFill>
              <a:latin typeface="Montserrat Medium" panose="00000600000000000000" pitchFamily="2" charset="-52"/>
              <a:ea typeface="Montserrat SemiBold"/>
              <a:cs typeface="Gotham Pro" panose="02000503040000020004" pitchFamily="2" charset="0"/>
              <a:sym typeface="Montserrat SemiBold"/>
            </a:endParaRPr>
          </a:p>
        </p:txBody>
      </p:sp>
      <p:sp>
        <p:nvSpPr>
          <p:cNvPr id="9" name="Google Shape;62;p14"/>
          <p:cNvSpPr txBox="1">
            <a:spLocks/>
          </p:cNvSpPr>
          <p:nvPr/>
        </p:nvSpPr>
        <p:spPr>
          <a:xfrm>
            <a:off x="4656741" y="1069260"/>
            <a:ext cx="3808462" cy="479066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Clr>
                <a:schemeClr val="dk1"/>
              </a:buClr>
              <a:buSzPts val="990"/>
            </a:pPr>
            <a:r>
              <a:rPr lang="ru-RU" sz="1800" b="1" dirty="0" smtClean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НАСТАВНИКИ</a:t>
            </a:r>
            <a:endParaRPr lang="ru-RU" sz="1800" b="1" dirty="0">
              <a:solidFill>
                <a:srgbClr val="0A9B69"/>
              </a:solidFill>
              <a:latin typeface="Montserrat Medium" panose="00000600000000000000" pitchFamily="2" charset="-52"/>
              <a:ea typeface="Montserrat SemiBold"/>
              <a:cs typeface="Gotham Pro" panose="02000503040000020004" pitchFamily="2" charset="0"/>
              <a:sym typeface="Montserrat SemiBold"/>
            </a:endParaRPr>
          </a:p>
        </p:txBody>
      </p:sp>
      <p:sp>
        <p:nvSpPr>
          <p:cNvPr id="10" name="Google Shape;62;p14"/>
          <p:cNvSpPr txBox="1">
            <a:spLocks/>
          </p:cNvSpPr>
          <p:nvPr/>
        </p:nvSpPr>
        <p:spPr>
          <a:xfrm>
            <a:off x="4244418" y="2659982"/>
            <a:ext cx="2755210" cy="130693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lr>
                <a:schemeClr val="dk1"/>
              </a:buClr>
              <a:buSzPts val="990"/>
            </a:pPr>
            <a:r>
              <a:rPr lang="ru-RU" sz="1800" b="1" dirty="0" smtClean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РУКОВОДИТЕЛИ СТРУКТУРНЫХ ПОДРАЗДЕЛЕНИЙ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531" y="5993032"/>
            <a:ext cx="1214641" cy="346761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1410" y="6263703"/>
            <a:ext cx="1119762" cy="746405"/>
          </a:xfrm>
          <a:prstGeom prst="rect">
            <a:avLst/>
          </a:prstGeom>
        </p:spPr>
      </p:pic>
      <p:sp>
        <p:nvSpPr>
          <p:cNvPr id="19" name="Google Shape;62;p14"/>
          <p:cNvSpPr txBox="1">
            <a:spLocks/>
          </p:cNvSpPr>
          <p:nvPr/>
        </p:nvSpPr>
        <p:spPr>
          <a:xfrm>
            <a:off x="4427741" y="4911128"/>
            <a:ext cx="2229174" cy="892653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lr>
                <a:schemeClr val="dk1"/>
              </a:buClr>
              <a:buSzPts val="990"/>
            </a:pPr>
            <a:r>
              <a:rPr lang="ru-RU" sz="1800" b="1" dirty="0" smtClean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КОЛЛЕГИ</a:t>
            </a:r>
          </a:p>
        </p:txBody>
      </p:sp>
      <p:sp>
        <p:nvSpPr>
          <p:cNvPr id="24" name="Google Shape;62;p14"/>
          <p:cNvSpPr txBox="1">
            <a:spLocks/>
          </p:cNvSpPr>
          <p:nvPr/>
        </p:nvSpPr>
        <p:spPr>
          <a:xfrm>
            <a:off x="542215" y="1608515"/>
            <a:ext cx="3341804" cy="4384517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Clr>
                <a:schemeClr val="dk1"/>
              </a:buClr>
              <a:buSzPts val="990"/>
            </a:pPr>
            <a:r>
              <a:rPr lang="ru-RU" sz="1800" b="1" dirty="0" smtClean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Работники рабочих </a:t>
            </a:r>
            <a:r>
              <a:rPr lang="ru-RU" sz="1800" b="1" dirty="0" err="1" smtClean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профессий,не</a:t>
            </a:r>
            <a:r>
              <a:rPr lang="ru-RU" sz="1800" b="1" dirty="0" smtClean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 </a:t>
            </a:r>
            <a:r>
              <a:rPr lang="ru-RU" sz="1800" b="1" dirty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имеющие </a:t>
            </a:r>
            <a:r>
              <a:rPr lang="ru-RU" sz="1800" b="1" dirty="0" smtClean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опыта профессиональной </a:t>
            </a:r>
            <a:r>
              <a:rPr lang="ru-RU" sz="1800" b="1" dirty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деятельности до </a:t>
            </a:r>
            <a:r>
              <a:rPr lang="ru-RU" sz="1800" b="1" dirty="0" smtClean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трудоустройства </a:t>
            </a:r>
            <a:r>
              <a:rPr lang="ru-RU" sz="1800" b="1" dirty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в </a:t>
            </a:r>
            <a:r>
              <a:rPr lang="ru-RU" sz="1800" b="1" dirty="0" smtClean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Обществе;</a:t>
            </a:r>
          </a:p>
          <a:p>
            <a:pPr marL="285750" indent="-285750" algn="l">
              <a:buClr>
                <a:schemeClr val="dk1"/>
              </a:buClr>
              <a:buSzPts val="990"/>
              <a:buFontTx/>
              <a:buChar char="-"/>
            </a:pPr>
            <a:endParaRPr lang="ru-RU" sz="1800" b="1" dirty="0">
              <a:solidFill>
                <a:srgbClr val="0A9B69"/>
              </a:solidFill>
              <a:latin typeface="Montserrat Medium" panose="00000600000000000000" pitchFamily="2" charset="-52"/>
              <a:ea typeface="Montserrat SemiBold"/>
              <a:cs typeface="Gotham Pro" panose="02000503040000020004" pitchFamily="2" charset="0"/>
              <a:sym typeface="Montserrat SemiBold"/>
            </a:endParaRPr>
          </a:p>
          <a:p>
            <a:pPr algn="l">
              <a:buClr>
                <a:schemeClr val="dk1"/>
              </a:buClr>
              <a:buSzPts val="990"/>
            </a:pPr>
            <a:r>
              <a:rPr lang="ru-RU" sz="1800" b="1" dirty="0" smtClean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с </a:t>
            </a:r>
            <a:r>
              <a:rPr lang="ru-RU" sz="1800" b="1" dirty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опытом работы не более года на </a:t>
            </a:r>
            <a:r>
              <a:rPr lang="ru-RU" sz="1800" b="1" dirty="0" smtClean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непрофильных предприятиях;</a:t>
            </a:r>
          </a:p>
          <a:p>
            <a:pPr marL="285750" indent="-285750" algn="l">
              <a:buClr>
                <a:schemeClr val="dk1"/>
              </a:buClr>
              <a:buSzPts val="990"/>
              <a:buFontTx/>
              <a:buChar char="-"/>
            </a:pPr>
            <a:endParaRPr lang="ru-RU" sz="1800" b="1" dirty="0">
              <a:solidFill>
                <a:srgbClr val="0A9B69"/>
              </a:solidFill>
              <a:latin typeface="Montserrat Medium" panose="00000600000000000000" pitchFamily="2" charset="-52"/>
              <a:ea typeface="Montserrat SemiBold"/>
              <a:cs typeface="Gotham Pro" panose="02000503040000020004" pitchFamily="2" charset="0"/>
              <a:sym typeface="Montserrat SemiBold"/>
            </a:endParaRPr>
          </a:p>
          <a:p>
            <a:pPr algn="l">
              <a:buClr>
                <a:schemeClr val="dk1"/>
              </a:buClr>
              <a:buSzPts val="990"/>
            </a:pPr>
            <a:r>
              <a:rPr lang="ru-RU" sz="1800" b="1" dirty="0" smtClean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смежных подразделений</a:t>
            </a:r>
            <a:r>
              <a:rPr lang="ru-RU" sz="1800" b="1" dirty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, если </a:t>
            </a:r>
            <a:r>
              <a:rPr lang="ru-RU" sz="1800" b="1" dirty="0" smtClean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выполнение </a:t>
            </a:r>
            <a:r>
              <a:rPr lang="ru-RU" sz="1800" b="1" dirty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ими </a:t>
            </a:r>
            <a:r>
              <a:rPr lang="ru-RU" sz="1800" b="1" dirty="0" smtClean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обязанностей </a:t>
            </a:r>
            <a:r>
              <a:rPr lang="ru-RU" sz="1800" b="1" dirty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требует </a:t>
            </a:r>
            <a:r>
              <a:rPr lang="ru-RU" sz="1800" b="1" dirty="0" smtClean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расширения </a:t>
            </a:r>
            <a:r>
              <a:rPr lang="ru-RU" sz="1800" b="1" dirty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и углубления профессиональных знаний и приобретения новых навыков</a:t>
            </a:r>
            <a:r>
              <a:rPr lang="ru-RU" sz="1800" b="1" dirty="0" smtClean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.</a:t>
            </a:r>
          </a:p>
          <a:p>
            <a:pPr marL="285750" indent="-285750" algn="l">
              <a:buClr>
                <a:schemeClr val="dk1"/>
              </a:buClr>
              <a:buSzPts val="990"/>
              <a:buFontTx/>
              <a:buChar char="-"/>
            </a:pPr>
            <a:endParaRPr lang="ru-RU" sz="1800" b="1" dirty="0">
              <a:solidFill>
                <a:srgbClr val="0A9B69"/>
              </a:solidFill>
              <a:latin typeface="Montserrat Medium" panose="00000600000000000000" pitchFamily="2" charset="-52"/>
              <a:ea typeface="Montserrat SemiBold"/>
              <a:cs typeface="Gotham Pro" panose="02000503040000020004" pitchFamily="2" charset="0"/>
              <a:sym typeface="Montserrat SemiBold"/>
            </a:endParaRPr>
          </a:p>
        </p:txBody>
      </p:sp>
      <p:sp>
        <p:nvSpPr>
          <p:cNvPr id="25" name="Google Shape;62;p14"/>
          <p:cNvSpPr txBox="1">
            <a:spLocks/>
          </p:cNvSpPr>
          <p:nvPr/>
        </p:nvSpPr>
        <p:spPr>
          <a:xfrm>
            <a:off x="4264937" y="1559457"/>
            <a:ext cx="3402462" cy="2199743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Clr>
                <a:schemeClr val="dk1"/>
              </a:buClr>
              <a:buSzPts val="990"/>
            </a:pPr>
            <a:r>
              <a:rPr lang="ru-RU" sz="1800" b="1" dirty="0" smtClean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Опытные работники, приобретающие </a:t>
            </a:r>
            <a:r>
              <a:rPr lang="ru-RU" sz="1800" b="1" dirty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новые знания и навыки по работе с наставляемыми</a:t>
            </a:r>
            <a:r>
              <a:rPr lang="ru-RU" sz="1800" b="1" dirty="0" smtClean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.</a:t>
            </a:r>
          </a:p>
          <a:p>
            <a:pPr marL="285750" indent="-285750" algn="l">
              <a:buClr>
                <a:schemeClr val="dk1"/>
              </a:buClr>
              <a:buSzPts val="990"/>
              <a:buFontTx/>
              <a:buChar char="-"/>
            </a:pPr>
            <a:endParaRPr lang="ru-RU" sz="1800" b="1" dirty="0">
              <a:solidFill>
                <a:srgbClr val="0A9B69"/>
              </a:solidFill>
              <a:latin typeface="Montserrat Medium" panose="00000600000000000000" pitchFamily="2" charset="-52"/>
              <a:ea typeface="Montserrat SemiBold"/>
              <a:cs typeface="Gotham Pro" panose="02000503040000020004" pitchFamily="2" charset="0"/>
              <a:sym typeface="Montserrat SemiBold"/>
            </a:endParaRPr>
          </a:p>
          <a:p>
            <a:pPr marL="285750" indent="-285750" algn="l">
              <a:buClr>
                <a:schemeClr val="dk1"/>
              </a:buClr>
              <a:buSzPts val="990"/>
              <a:buFontTx/>
              <a:buChar char="-"/>
            </a:pPr>
            <a:endParaRPr lang="ru-RU" sz="1800" b="1" dirty="0">
              <a:solidFill>
                <a:srgbClr val="0A9B69"/>
              </a:solidFill>
              <a:latin typeface="Montserrat Medium" panose="00000600000000000000" pitchFamily="2" charset="-52"/>
              <a:ea typeface="Montserrat SemiBold"/>
              <a:cs typeface="Gotham Pro" panose="02000503040000020004" pitchFamily="2" charset="0"/>
              <a:sym typeface="Montserrat SemiBold"/>
            </a:endParaRPr>
          </a:p>
          <a:p>
            <a:pPr marL="285750" indent="-285750" algn="l">
              <a:buClr>
                <a:schemeClr val="dk1"/>
              </a:buClr>
              <a:buSzPts val="990"/>
              <a:buFontTx/>
              <a:buChar char="-"/>
            </a:pPr>
            <a:endParaRPr lang="ru-RU" sz="1800" b="1" dirty="0">
              <a:solidFill>
                <a:srgbClr val="0A9B69"/>
              </a:solidFill>
              <a:latin typeface="Montserrat Medium" panose="00000600000000000000" pitchFamily="2" charset="-52"/>
              <a:ea typeface="Montserrat SemiBold"/>
              <a:cs typeface="Gotham Pro" panose="02000503040000020004" pitchFamily="2" charset="0"/>
              <a:sym typeface="Montserrat SemiBold"/>
            </a:endParaRPr>
          </a:p>
        </p:txBody>
      </p:sp>
      <p:sp>
        <p:nvSpPr>
          <p:cNvPr id="29" name="Google Shape;62;p14"/>
          <p:cNvSpPr txBox="1">
            <a:spLocks/>
          </p:cNvSpPr>
          <p:nvPr/>
        </p:nvSpPr>
        <p:spPr>
          <a:xfrm>
            <a:off x="4264937" y="5253158"/>
            <a:ext cx="2828568" cy="130693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Clr>
                <a:schemeClr val="dk1"/>
              </a:buClr>
              <a:buSzPts val="990"/>
            </a:pPr>
            <a:r>
              <a:rPr lang="ru-RU" sz="1800" b="1" dirty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в рамках исполнения совместных рабочих </a:t>
            </a:r>
            <a:r>
              <a:rPr lang="ru-RU" sz="1800" b="1" dirty="0" smtClean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задач.</a:t>
            </a:r>
            <a:endParaRPr lang="ru-RU" sz="1800" b="1" dirty="0">
              <a:solidFill>
                <a:srgbClr val="0A9B69"/>
              </a:solidFill>
              <a:latin typeface="Montserrat Medium" panose="00000600000000000000" pitchFamily="2" charset="-52"/>
              <a:ea typeface="Montserrat SemiBold"/>
              <a:cs typeface="Gotham Pro" panose="02000503040000020004" pitchFamily="2" charset="0"/>
              <a:sym typeface="Montserrat SemiBold"/>
            </a:endParaRPr>
          </a:p>
          <a:p>
            <a:pPr marL="285750" indent="-285750" algn="l">
              <a:buClr>
                <a:schemeClr val="dk1"/>
              </a:buClr>
              <a:buSzPts val="990"/>
              <a:buFontTx/>
              <a:buChar char="-"/>
            </a:pPr>
            <a:endParaRPr lang="ru-RU" sz="1800" b="1" dirty="0">
              <a:solidFill>
                <a:srgbClr val="0A9B69"/>
              </a:solidFill>
              <a:latin typeface="Montserrat Medium" panose="00000600000000000000" pitchFamily="2" charset="-52"/>
              <a:ea typeface="Montserrat SemiBold"/>
              <a:cs typeface="Gotham Pro" panose="02000503040000020004" pitchFamily="2" charset="0"/>
              <a:sym typeface="Montserrat SemiBold"/>
            </a:endParaRPr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575" y="0"/>
            <a:ext cx="4425950" cy="6858000"/>
          </a:xfrm>
          <a:prstGeom prst="rect">
            <a:avLst/>
          </a:prstGeom>
        </p:spPr>
      </p:pic>
      <p:sp>
        <p:nvSpPr>
          <p:cNvPr id="32" name="Блок-схема: объединение 31"/>
          <p:cNvSpPr/>
          <p:nvPr/>
        </p:nvSpPr>
        <p:spPr>
          <a:xfrm>
            <a:off x="313857" y="1069260"/>
            <a:ext cx="307975" cy="368993"/>
          </a:xfrm>
          <a:prstGeom prst="flowChartMerg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Блок-схема: объединение 32"/>
          <p:cNvSpPr/>
          <p:nvPr/>
        </p:nvSpPr>
        <p:spPr>
          <a:xfrm>
            <a:off x="4273753" y="1069260"/>
            <a:ext cx="307975" cy="368993"/>
          </a:xfrm>
          <a:prstGeom prst="flowChartMerg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Блок-схема: объединение 33"/>
          <p:cNvSpPr/>
          <p:nvPr/>
        </p:nvSpPr>
        <p:spPr>
          <a:xfrm>
            <a:off x="4273753" y="2887293"/>
            <a:ext cx="307975" cy="368993"/>
          </a:xfrm>
          <a:prstGeom prst="flowChartMerg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Блок-схема: объединение 34"/>
          <p:cNvSpPr/>
          <p:nvPr/>
        </p:nvSpPr>
        <p:spPr>
          <a:xfrm>
            <a:off x="4264937" y="4925186"/>
            <a:ext cx="307975" cy="368993"/>
          </a:xfrm>
          <a:prstGeom prst="flowChartMerg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78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Блок-схема: альтернативный процесс 46"/>
          <p:cNvSpPr/>
          <p:nvPr/>
        </p:nvSpPr>
        <p:spPr>
          <a:xfrm>
            <a:off x="0" y="308163"/>
            <a:ext cx="6334478" cy="479572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1389" y="175500"/>
            <a:ext cx="1214641" cy="34676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268" y="446171"/>
            <a:ext cx="1119762" cy="746405"/>
          </a:xfrm>
          <a:prstGeom prst="rect">
            <a:avLst/>
          </a:prstGeom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2471762"/>
              </p:ext>
            </p:extLst>
          </p:nvPr>
        </p:nvGraphicFramePr>
        <p:xfrm>
          <a:off x="6462046" y="142037"/>
          <a:ext cx="5007836" cy="116549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Visio" r:id="rId5" imgW="3343477" imgH="9677584" progId="Visio.Drawing.11">
                  <p:embed/>
                </p:oleObj>
              </mc:Choice>
              <mc:Fallback>
                <p:oleObj name="Visio" r:id="rId5" imgW="3343477" imgH="9677584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2046" y="142037"/>
                        <a:ext cx="5007836" cy="116549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Блок-схема: решение 14"/>
          <p:cNvSpPr/>
          <p:nvPr/>
        </p:nvSpPr>
        <p:spPr>
          <a:xfrm>
            <a:off x="2552129" y="4735873"/>
            <a:ext cx="1009668" cy="420915"/>
          </a:xfrm>
          <a:prstGeom prst="flowChartDecisio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2688348" y="3277022"/>
            <a:ext cx="786386" cy="420914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документ 16"/>
          <p:cNvSpPr/>
          <p:nvPr/>
        </p:nvSpPr>
        <p:spPr>
          <a:xfrm>
            <a:off x="1155628" y="3306726"/>
            <a:ext cx="633663" cy="423962"/>
          </a:xfrm>
          <a:prstGeom prst="flowChartDocumen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документ 17"/>
          <p:cNvSpPr/>
          <p:nvPr/>
        </p:nvSpPr>
        <p:spPr>
          <a:xfrm>
            <a:off x="4373791" y="3279231"/>
            <a:ext cx="633663" cy="423962"/>
          </a:xfrm>
          <a:prstGeom prst="flowChartDocumen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Google Shape;62;p14"/>
          <p:cNvSpPr txBox="1">
            <a:spLocks/>
          </p:cNvSpPr>
          <p:nvPr/>
        </p:nvSpPr>
        <p:spPr>
          <a:xfrm>
            <a:off x="948583" y="2535812"/>
            <a:ext cx="1518728" cy="479066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Clr>
                <a:schemeClr val="dk1"/>
              </a:buClr>
              <a:buSzPts val="990"/>
            </a:pPr>
            <a:r>
              <a:rPr lang="ru-RU" sz="1600" b="1" dirty="0" smtClean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ВХОДНЫЕ ДАНННЫЕ</a:t>
            </a:r>
            <a:endParaRPr lang="ru-RU" sz="1600" b="1" dirty="0">
              <a:solidFill>
                <a:srgbClr val="0A9B69"/>
              </a:solidFill>
              <a:latin typeface="Montserrat Medium" panose="00000600000000000000" pitchFamily="2" charset="-52"/>
              <a:ea typeface="Montserrat SemiBold"/>
              <a:cs typeface="Gotham Pro" panose="02000503040000020004" pitchFamily="2" charset="0"/>
              <a:sym typeface="Montserrat SemiBold"/>
            </a:endParaRPr>
          </a:p>
        </p:txBody>
      </p:sp>
      <p:sp>
        <p:nvSpPr>
          <p:cNvPr id="20" name="Google Shape;62;p14"/>
          <p:cNvSpPr txBox="1">
            <a:spLocks/>
          </p:cNvSpPr>
          <p:nvPr/>
        </p:nvSpPr>
        <p:spPr>
          <a:xfrm>
            <a:off x="2509915" y="2764649"/>
            <a:ext cx="2384487" cy="479066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Clr>
                <a:schemeClr val="dk1"/>
              </a:buClr>
              <a:buSzPts val="990"/>
            </a:pPr>
            <a:r>
              <a:rPr lang="ru-RU" sz="1600" b="1" dirty="0" smtClean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ОПИСАНИЕ</a:t>
            </a:r>
            <a:endParaRPr lang="ru-RU" sz="1600" b="1" dirty="0">
              <a:solidFill>
                <a:srgbClr val="0A9B69"/>
              </a:solidFill>
              <a:latin typeface="Montserrat Medium" panose="00000600000000000000" pitchFamily="2" charset="-52"/>
              <a:ea typeface="Montserrat SemiBold"/>
              <a:cs typeface="Gotham Pro" panose="02000503040000020004" pitchFamily="2" charset="0"/>
              <a:sym typeface="Montserrat SemiBold"/>
            </a:endParaRPr>
          </a:p>
        </p:txBody>
      </p:sp>
      <p:sp>
        <p:nvSpPr>
          <p:cNvPr id="21" name="Google Shape;62;p14"/>
          <p:cNvSpPr txBox="1">
            <a:spLocks/>
          </p:cNvSpPr>
          <p:nvPr/>
        </p:nvSpPr>
        <p:spPr>
          <a:xfrm>
            <a:off x="3882069" y="2535812"/>
            <a:ext cx="1712326" cy="479066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lr>
                <a:schemeClr val="dk1"/>
              </a:buClr>
              <a:buSzPts val="990"/>
            </a:pPr>
            <a:r>
              <a:rPr lang="ru-RU" sz="1600" b="1" dirty="0" smtClean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ВЫХОДНЫЕ ДАННЫЕ</a:t>
            </a:r>
            <a:endParaRPr lang="ru-RU" sz="1600" b="1" dirty="0">
              <a:solidFill>
                <a:srgbClr val="0A9B69"/>
              </a:solidFill>
              <a:latin typeface="Montserrat Medium" panose="00000600000000000000" pitchFamily="2" charset="-52"/>
              <a:ea typeface="Montserrat SemiBold"/>
              <a:cs typeface="Gotham Pro" panose="02000503040000020004" pitchFamily="2" charset="0"/>
              <a:sym typeface="Montserrat SemiBold"/>
            </a:endParaRPr>
          </a:p>
        </p:txBody>
      </p:sp>
      <p:sp>
        <p:nvSpPr>
          <p:cNvPr id="22" name="Google Shape;62;p14"/>
          <p:cNvSpPr txBox="1">
            <a:spLocks/>
          </p:cNvSpPr>
          <p:nvPr/>
        </p:nvSpPr>
        <p:spPr>
          <a:xfrm>
            <a:off x="2519010" y="4337942"/>
            <a:ext cx="1610638" cy="479066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Clr>
                <a:schemeClr val="dk1"/>
              </a:buClr>
              <a:buSzPts val="990"/>
            </a:pPr>
            <a:r>
              <a:rPr lang="ru-RU" sz="1600" b="1" dirty="0" smtClean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УСЛОВИЕ</a:t>
            </a:r>
            <a:endParaRPr lang="ru-RU" sz="1600" b="1" dirty="0">
              <a:solidFill>
                <a:srgbClr val="0A9B69"/>
              </a:solidFill>
              <a:latin typeface="Montserrat Medium" panose="00000600000000000000" pitchFamily="2" charset="-52"/>
              <a:ea typeface="Montserrat SemiBold"/>
              <a:cs typeface="Gotham Pro" panose="02000503040000020004" pitchFamily="2" charset="0"/>
              <a:sym typeface="Montserrat SemiBold"/>
            </a:endParaRPr>
          </a:p>
        </p:txBody>
      </p:sp>
      <p:sp>
        <p:nvSpPr>
          <p:cNvPr id="23" name="Штриховая стрелка вправо 22"/>
          <p:cNvSpPr/>
          <p:nvPr/>
        </p:nvSpPr>
        <p:spPr>
          <a:xfrm>
            <a:off x="1958975" y="3393810"/>
            <a:ext cx="531460" cy="211981"/>
          </a:xfrm>
          <a:prstGeom prst="striped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Штриховая стрелка вправо 23"/>
          <p:cNvSpPr/>
          <p:nvPr/>
        </p:nvSpPr>
        <p:spPr>
          <a:xfrm>
            <a:off x="3664571" y="3386811"/>
            <a:ext cx="531460" cy="211981"/>
          </a:xfrm>
          <a:prstGeom prst="striped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Штриховая стрелка вправо 24"/>
          <p:cNvSpPr/>
          <p:nvPr/>
        </p:nvSpPr>
        <p:spPr>
          <a:xfrm rot="5400000">
            <a:off x="2815810" y="3959071"/>
            <a:ext cx="531460" cy="211981"/>
          </a:xfrm>
          <a:prstGeom prst="striped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углом вверх 25"/>
          <p:cNvSpPr/>
          <p:nvPr/>
        </p:nvSpPr>
        <p:spPr>
          <a:xfrm rot="10800000">
            <a:off x="1636583" y="4926906"/>
            <a:ext cx="752246" cy="339780"/>
          </a:xfrm>
          <a:prstGeom prst="bentUp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углом вверх 26"/>
          <p:cNvSpPr/>
          <p:nvPr/>
        </p:nvSpPr>
        <p:spPr>
          <a:xfrm>
            <a:off x="3773717" y="4926906"/>
            <a:ext cx="752246" cy="339780"/>
          </a:xfrm>
          <a:prstGeom prst="bentUpArrow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Умножение 27"/>
          <p:cNvSpPr/>
          <p:nvPr/>
        </p:nvSpPr>
        <p:spPr>
          <a:xfrm>
            <a:off x="4196031" y="5412477"/>
            <a:ext cx="513626" cy="507214"/>
          </a:xfrm>
          <a:prstGeom prst="mathMultiply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люс 28"/>
          <p:cNvSpPr/>
          <p:nvPr/>
        </p:nvSpPr>
        <p:spPr>
          <a:xfrm>
            <a:off x="1478021" y="5448370"/>
            <a:ext cx="480954" cy="435428"/>
          </a:xfrm>
          <a:prstGeom prst="mathPl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Штриховая стрелка вправо 29"/>
          <p:cNvSpPr/>
          <p:nvPr/>
        </p:nvSpPr>
        <p:spPr>
          <a:xfrm rot="5400000">
            <a:off x="2791232" y="5512078"/>
            <a:ext cx="531460" cy="211981"/>
          </a:xfrm>
          <a:prstGeom prst="striped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блако 30"/>
          <p:cNvSpPr/>
          <p:nvPr/>
        </p:nvSpPr>
        <p:spPr>
          <a:xfrm>
            <a:off x="2458500" y="1419483"/>
            <a:ext cx="1206071" cy="480292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6" name="Группа 35"/>
          <p:cNvGrpSpPr/>
          <p:nvPr/>
        </p:nvGrpSpPr>
        <p:grpSpPr>
          <a:xfrm rot="18939574">
            <a:off x="2914563" y="1560867"/>
            <a:ext cx="257407" cy="247794"/>
            <a:chOff x="1151116" y="1437227"/>
            <a:chExt cx="360184" cy="350519"/>
          </a:xfrm>
        </p:grpSpPr>
        <p:sp>
          <p:nvSpPr>
            <p:cNvPr id="37" name="Овал 36"/>
            <p:cNvSpPr/>
            <p:nvPr/>
          </p:nvSpPr>
          <p:spPr>
            <a:xfrm flipV="1">
              <a:off x="1151116" y="1437227"/>
              <a:ext cx="55384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Овал 37"/>
            <p:cNvSpPr/>
            <p:nvPr/>
          </p:nvSpPr>
          <p:spPr>
            <a:xfrm flipV="1">
              <a:off x="1303516" y="1589627"/>
              <a:ext cx="55384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Овал 38"/>
            <p:cNvSpPr/>
            <p:nvPr/>
          </p:nvSpPr>
          <p:spPr>
            <a:xfrm flipV="1">
              <a:off x="1455916" y="1742027"/>
              <a:ext cx="55384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0" name="Штриховая стрелка вправо 39"/>
          <p:cNvSpPr/>
          <p:nvPr/>
        </p:nvSpPr>
        <p:spPr>
          <a:xfrm rot="5400000">
            <a:off x="2789629" y="2234875"/>
            <a:ext cx="531460" cy="211981"/>
          </a:xfrm>
          <a:prstGeom prst="striped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блако 40"/>
          <p:cNvSpPr/>
          <p:nvPr/>
        </p:nvSpPr>
        <p:spPr>
          <a:xfrm>
            <a:off x="2426657" y="6079349"/>
            <a:ext cx="1206071" cy="480292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2" name="Группа 41"/>
          <p:cNvGrpSpPr/>
          <p:nvPr/>
        </p:nvGrpSpPr>
        <p:grpSpPr>
          <a:xfrm rot="18939574">
            <a:off x="2882720" y="6190190"/>
            <a:ext cx="257407" cy="247794"/>
            <a:chOff x="1151116" y="1437227"/>
            <a:chExt cx="360184" cy="350519"/>
          </a:xfrm>
        </p:grpSpPr>
        <p:sp>
          <p:nvSpPr>
            <p:cNvPr id="43" name="Овал 42"/>
            <p:cNvSpPr/>
            <p:nvPr/>
          </p:nvSpPr>
          <p:spPr>
            <a:xfrm flipV="1">
              <a:off x="1151116" y="1437227"/>
              <a:ext cx="55384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 flipV="1">
              <a:off x="1303516" y="1589627"/>
              <a:ext cx="55384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44"/>
            <p:cNvSpPr/>
            <p:nvPr/>
          </p:nvSpPr>
          <p:spPr>
            <a:xfrm flipV="1">
              <a:off x="1455916" y="1742027"/>
              <a:ext cx="55384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6" name="Google Shape;62;p14"/>
          <p:cNvSpPr txBox="1">
            <a:spLocks/>
          </p:cNvSpPr>
          <p:nvPr/>
        </p:nvSpPr>
        <p:spPr>
          <a:xfrm>
            <a:off x="133735" y="340308"/>
            <a:ext cx="5672238" cy="479066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Clr>
                <a:schemeClr val="dk1"/>
              </a:buClr>
              <a:buSzPts val="990"/>
            </a:pPr>
            <a:r>
              <a:rPr lang="ru-RU" sz="1800" b="1" dirty="0" smtClean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СХЕМА РАЕЛИЗАЦИИ ПРОЦЕССА НАСТАВНИЧЕСТВА</a:t>
            </a:r>
            <a:endParaRPr lang="ru-RU" sz="1800" b="1" dirty="0">
              <a:solidFill>
                <a:srgbClr val="0A9B69"/>
              </a:solidFill>
              <a:latin typeface="Montserrat Medium" panose="00000600000000000000" pitchFamily="2" charset="-52"/>
              <a:ea typeface="Montserrat SemiBold"/>
              <a:cs typeface="Gotham Pro" panose="02000503040000020004" pitchFamily="2" charset="0"/>
              <a:sym typeface="Montserrat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277092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Блок-схема: альтернативный процесс 46"/>
          <p:cNvSpPr/>
          <p:nvPr/>
        </p:nvSpPr>
        <p:spPr>
          <a:xfrm>
            <a:off x="0" y="308163"/>
            <a:ext cx="6334478" cy="479572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6" name="Google Shape;62;p14"/>
          <p:cNvSpPr txBox="1">
            <a:spLocks/>
          </p:cNvSpPr>
          <p:nvPr/>
        </p:nvSpPr>
        <p:spPr>
          <a:xfrm>
            <a:off x="133735" y="340308"/>
            <a:ext cx="5672238" cy="479066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Clr>
                <a:schemeClr val="dk1"/>
              </a:buClr>
              <a:buSzPts val="990"/>
            </a:pPr>
            <a:r>
              <a:rPr lang="ru-RU" sz="1800" b="1" dirty="0" smtClean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ПРОЦЕСС НАСТАВНИЧЕСТВА В ЦИФРАХ</a:t>
            </a:r>
            <a:endParaRPr lang="ru-RU" sz="1800" b="1" dirty="0">
              <a:solidFill>
                <a:srgbClr val="0A9B69"/>
              </a:solidFill>
              <a:latin typeface="Montserrat Medium" panose="00000600000000000000" pitchFamily="2" charset="-52"/>
              <a:ea typeface="Montserrat SemiBold"/>
              <a:cs typeface="Gotham Pro" panose="02000503040000020004" pitchFamily="2" charset="0"/>
              <a:sym typeface="Montserrat SemiBold"/>
            </a:endParaRPr>
          </a:p>
        </p:txBody>
      </p:sp>
      <p:sp>
        <p:nvSpPr>
          <p:cNvPr id="4" name="Блок-схема: узел 3"/>
          <p:cNvSpPr/>
          <p:nvPr/>
        </p:nvSpPr>
        <p:spPr>
          <a:xfrm>
            <a:off x="1105839" y="1932439"/>
            <a:ext cx="1204686" cy="1161143"/>
          </a:xfrm>
          <a:prstGeom prst="flowChartConnector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403380" y="2198232"/>
            <a:ext cx="7547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50</a:t>
            </a:r>
            <a:endParaRPr lang="ru-RU" sz="3200" b="1" dirty="0"/>
          </a:p>
        </p:txBody>
      </p:sp>
      <p:sp>
        <p:nvSpPr>
          <p:cNvPr id="48" name="Блок-схема: узел 47"/>
          <p:cNvSpPr/>
          <p:nvPr/>
        </p:nvSpPr>
        <p:spPr>
          <a:xfrm>
            <a:off x="4326841" y="2524908"/>
            <a:ext cx="1204686" cy="1161143"/>
          </a:xfrm>
          <a:prstGeom prst="flowChartConnector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TextBox 48"/>
          <p:cNvSpPr txBox="1"/>
          <p:nvPr/>
        </p:nvSpPr>
        <p:spPr>
          <a:xfrm>
            <a:off x="4553495" y="2809857"/>
            <a:ext cx="11030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226</a:t>
            </a:r>
            <a:endParaRPr lang="ru-RU" sz="3200" b="1" dirty="0"/>
          </a:p>
        </p:txBody>
      </p:sp>
      <p:sp>
        <p:nvSpPr>
          <p:cNvPr id="50" name="Блок-схема: узел 49"/>
          <p:cNvSpPr/>
          <p:nvPr/>
        </p:nvSpPr>
        <p:spPr>
          <a:xfrm>
            <a:off x="6946573" y="776345"/>
            <a:ext cx="1204686" cy="1161143"/>
          </a:xfrm>
          <a:prstGeom prst="flowChartConnector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>
            <a:off x="7153529" y="1048882"/>
            <a:ext cx="907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290</a:t>
            </a:r>
            <a:endParaRPr lang="ru-RU" sz="3200" b="1" dirty="0"/>
          </a:p>
        </p:txBody>
      </p:sp>
      <p:sp>
        <p:nvSpPr>
          <p:cNvPr id="52" name="Блок-схема: узел 51"/>
          <p:cNvSpPr/>
          <p:nvPr/>
        </p:nvSpPr>
        <p:spPr>
          <a:xfrm>
            <a:off x="9798323" y="2135561"/>
            <a:ext cx="1204686" cy="1161143"/>
          </a:xfrm>
          <a:prstGeom prst="flowChartConnector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TextBox 52"/>
          <p:cNvSpPr txBox="1"/>
          <p:nvPr/>
        </p:nvSpPr>
        <p:spPr>
          <a:xfrm>
            <a:off x="10037808" y="2420349"/>
            <a:ext cx="7547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3-6</a:t>
            </a:r>
            <a:endParaRPr lang="ru-RU" sz="3200" b="1" dirty="0"/>
          </a:p>
        </p:txBody>
      </p:sp>
      <p:sp>
        <p:nvSpPr>
          <p:cNvPr id="54" name="Блок-схема: узел 53"/>
          <p:cNvSpPr/>
          <p:nvPr/>
        </p:nvSpPr>
        <p:spPr>
          <a:xfrm>
            <a:off x="7217726" y="5480634"/>
            <a:ext cx="1204686" cy="1161143"/>
          </a:xfrm>
          <a:prstGeom prst="flowChartConnector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TextBox 54"/>
          <p:cNvSpPr txBox="1"/>
          <p:nvPr/>
        </p:nvSpPr>
        <p:spPr>
          <a:xfrm>
            <a:off x="7342587" y="5877488"/>
            <a:ext cx="17231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5.000</a:t>
            </a:r>
            <a:endParaRPr lang="ru-RU" sz="2800" b="1" dirty="0"/>
          </a:p>
        </p:txBody>
      </p:sp>
      <p:sp>
        <p:nvSpPr>
          <p:cNvPr id="56" name="Блок-схема: узел 55"/>
          <p:cNvSpPr/>
          <p:nvPr/>
        </p:nvSpPr>
        <p:spPr>
          <a:xfrm>
            <a:off x="7217726" y="4764993"/>
            <a:ext cx="1204686" cy="1161143"/>
          </a:xfrm>
          <a:prstGeom prst="flowChartConnector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/>
          <p:cNvSpPr txBox="1"/>
          <p:nvPr/>
        </p:nvSpPr>
        <p:spPr>
          <a:xfrm>
            <a:off x="7342587" y="5134071"/>
            <a:ext cx="1585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7.000</a:t>
            </a:r>
            <a:endParaRPr lang="ru-RU" sz="2800" b="1" dirty="0"/>
          </a:p>
        </p:txBody>
      </p:sp>
      <p:sp>
        <p:nvSpPr>
          <p:cNvPr id="58" name="Блок-схема: узел 57"/>
          <p:cNvSpPr/>
          <p:nvPr/>
        </p:nvSpPr>
        <p:spPr>
          <a:xfrm>
            <a:off x="7217726" y="4049352"/>
            <a:ext cx="1204686" cy="1161143"/>
          </a:xfrm>
          <a:prstGeom prst="flowChartConnector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TextBox 58"/>
          <p:cNvSpPr txBox="1"/>
          <p:nvPr/>
        </p:nvSpPr>
        <p:spPr>
          <a:xfrm>
            <a:off x="7217726" y="4342006"/>
            <a:ext cx="1867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10.000</a:t>
            </a:r>
            <a:endParaRPr lang="ru-RU" sz="2800" b="1" dirty="0"/>
          </a:p>
        </p:txBody>
      </p:sp>
      <p:sp>
        <p:nvSpPr>
          <p:cNvPr id="60" name="Google Shape;62;p14"/>
          <p:cNvSpPr txBox="1">
            <a:spLocks/>
          </p:cNvSpPr>
          <p:nvPr/>
        </p:nvSpPr>
        <p:spPr>
          <a:xfrm>
            <a:off x="212307" y="1750715"/>
            <a:ext cx="5672238" cy="479066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Clr>
                <a:schemeClr val="dk1"/>
              </a:buClr>
              <a:buSzPts val="990"/>
            </a:pPr>
            <a:r>
              <a:rPr lang="ru-RU" sz="1800" b="1" dirty="0" smtClean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БОЛЕЕ</a:t>
            </a:r>
            <a:endParaRPr lang="ru-RU" sz="1800" b="1" dirty="0">
              <a:solidFill>
                <a:srgbClr val="0A9B69"/>
              </a:solidFill>
              <a:latin typeface="Montserrat Medium" panose="00000600000000000000" pitchFamily="2" charset="-52"/>
              <a:ea typeface="Montserrat SemiBold"/>
              <a:cs typeface="Gotham Pro" panose="02000503040000020004" pitchFamily="2" charset="0"/>
              <a:sym typeface="Montserrat SemiBold"/>
            </a:endParaRPr>
          </a:p>
        </p:txBody>
      </p:sp>
      <p:sp>
        <p:nvSpPr>
          <p:cNvPr id="61" name="Google Shape;62;p14"/>
          <p:cNvSpPr txBox="1">
            <a:spLocks/>
          </p:cNvSpPr>
          <p:nvPr/>
        </p:nvSpPr>
        <p:spPr>
          <a:xfrm>
            <a:off x="-494372" y="3161464"/>
            <a:ext cx="4594649" cy="479066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lr>
                <a:schemeClr val="dk1"/>
              </a:buClr>
              <a:buSzPts val="990"/>
            </a:pPr>
            <a:r>
              <a:rPr lang="ru-RU" sz="1800" b="1" dirty="0" smtClean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МЕСЯЦЕВ ДЕЙСТВУЕТ </a:t>
            </a:r>
          </a:p>
          <a:p>
            <a:pPr>
              <a:buClr>
                <a:schemeClr val="dk1"/>
              </a:buClr>
              <a:buSzPts val="990"/>
            </a:pPr>
            <a:r>
              <a:rPr lang="ru-RU" sz="1800" b="1" dirty="0" smtClean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СИСТЕМА НАСТАВНИЧЕСТВА</a:t>
            </a:r>
            <a:endParaRPr lang="ru-RU" sz="1800" b="1" dirty="0">
              <a:solidFill>
                <a:srgbClr val="0A9B69"/>
              </a:solidFill>
              <a:latin typeface="Montserrat Medium" panose="00000600000000000000" pitchFamily="2" charset="-52"/>
              <a:ea typeface="Montserrat SemiBold"/>
              <a:cs typeface="Gotham Pro" panose="02000503040000020004" pitchFamily="2" charset="0"/>
              <a:sym typeface="Montserrat SemiBold"/>
            </a:endParaRPr>
          </a:p>
        </p:txBody>
      </p:sp>
      <p:sp>
        <p:nvSpPr>
          <p:cNvPr id="62" name="Google Shape;62;p14"/>
          <p:cNvSpPr txBox="1">
            <a:spLocks/>
          </p:cNvSpPr>
          <p:nvPr/>
        </p:nvSpPr>
        <p:spPr>
          <a:xfrm>
            <a:off x="6020478" y="2016412"/>
            <a:ext cx="3056876" cy="479066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lr>
                <a:schemeClr val="dk1"/>
              </a:buClr>
              <a:buSzPts val="990"/>
            </a:pPr>
            <a:r>
              <a:rPr lang="ru-RU" sz="1800" b="1" dirty="0" smtClean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НАСТАВЛЯЕМЫХ</a:t>
            </a:r>
          </a:p>
          <a:p>
            <a:pPr>
              <a:buClr>
                <a:schemeClr val="dk1"/>
              </a:buClr>
              <a:buSzPts val="990"/>
            </a:pPr>
            <a:r>
              <a:rPr lang="ru-RU" sz="1800" b="1" dirty="0" smtClean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АДАПТИРОВАНЫ </a:t>
            </a:r>
          </a:p>
          <a:p>
            <a:pPr>
              <a:buClr>
                <a:schemeClr val="dk1"/>
              </a:buClr>
              <a:buSzPts val="990"/>
            </a:pPr>
            <a:r>
              <a:rPr lang="ru-RU" sz="1800" b="1" dirty="0" smtClean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В ТЕЧЕНИЕ 2022 ГОДА</a:t>
            </a:r>
            <a:endParaRPr lang="ru-RU" sz="1800" b="1" dirty="0">
              <a:solidFill>
                <a:srgbClr val="0A9B69"/>
              </a:solidFill>
              <a:latin typeface="Montserrat Medium" panose="00000600000000000000" pitchFamily="2" charset="-52"/>
              <a:ea typeface="Montserrat SemiBold"/>
              <a:cs typeface="Gotham Pro" panose="02000503040000020004" pitchFamily="2" charset="0"/>
              <a:sym typeface="Montserrat SemiBold"/>
            </a:endParaRPr>
          </a:p>
        </p:txBody>
      </p:sp>
      <p:sp>
        <p:nvSpPr>
          <p:cNvPr id="63" name="Google Shape;62;p14"/>
          <p:cNvSpPr txBox="1">
            <a:spLocks/>
          </p:cNvSpPr>
          <p:nvPr/>
        </p:nvSpPr>
        <p:spPr>
          <a:xfrm>
            <a:off x="3319116" y="3741304"/>
            <a:ext cx="3220135" cy="479066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lr>
                <a:schemeClr val="dk1"/>
              </a:buClr>
              <a:buSzPts val="990"/>
            </a:pPr>
            <a:r>
              <a:rPr lang="ru-RU" sz="1800" b="1" dirty="0" smtClean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НАСТАВНИКОВ БЫЛИ ЗАДЕЙСТВОВАНЫ В ПРОЦЕСС НАСТАВНИЧЕСТВА В 2022 ГОДУ </a:t>
            </a:r>
            <a:endParaRPr lang="ru-RU" sz="1800" b="1" dirty="0">
              <a:solidFill>
                <a:srgbClr val="0A9B69"/>
              </a:solidFill>
              <a:latin typeface="Montserrat Medium" panose="00000600000000000000" pitchFamily="2" charset="-52"/>
              <a:ea typeface="Montserrat SemiBold"/>
              <a:cs typeface="Gotham Pro" panose="02000503040000020004" pitchFamily="2" charset="0"/>
              <a:sym typeface="Montserrat SemiBold"/>
            </a:endParaRPr>
          </a:p>
        </p:txBody>
      </p:sp>
      <p:sp>
        <p:nvSpPr>
          <p:cNvPr id="64" name="Google Shape;62;p14"/>
          <p:cNvSpPr txBox="1">
            <a:spLocks/>
          </p:cNvSpPr>
          <p:nvPr/>
        </p:nvSpPr>
        <p:spPr>
          <a:xfrm>
            <a:off x="8058674" y="3402232"/>
            <a:ext cx="4594649" cy="479066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lr>
                <a:schemeClr val="dk1"/>
              </a:buClr>
              <a:buSzPts val="990"/>
            </a:pPr>
            <a:r>
              <a:rPr lang="ru-RU" sz="1800" b="1" dirty="0" smtClean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МЕСЯЦЕВ ДЛИТСЯ ПЕРИОД НАСТАВНИЧЕСТВА</a:t>
            </a:r>
          </a:p>
        </p:txBody>
      </p:sp>
      <p:sp>
        <p:nvSpPr>
          <p:cNvPr id="65" name="Google Shape;62;p14"/>
          <p:cNvSpPr txBox="1">
            <a:spLocks/>
          </p:cNvSpPr>
          <p:nvPr/>
        </p:nvSpPr>
        <p:spPr>
          <a:xfrm>
            <a:off x="8645414" y="4800931"/>
            <a:ext cx="3362955" cy="199913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Clr>
                <a:schemeClr val="dk1"/>
              </a:buClr>
              <a:buSzPts val="990"/>
            </a:pPr>
            <a:r>
              <a:rPr lang="ru-RU" sz="1800" b="1" dirty="0" smtClean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СУММЫ ВЫПЛАТ ЗА </a:t>
            </a:r>
          </a:p>
          <a:p>
            <a:pPr algn="l">
              <a:buClr>
                <a:schemeClr val="dk1"/>
              </a:buClr>
              <a:buSzPts val="990"/>
            </a:pPr>
            <a:r>
              <a:rPr lang="ru-RU" sz="1800" b="1" dirty="0" smtClean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1,2,3 МЕСТО </a:t>
            </a:r>
          </a:p>
          <a:p>
            <a:pPr algn="l">
              <a:buClr>
                <a:schemeClr val="dk1"/>
              </a:buClr>
              <a:buSzPts val="990"/>
            </a:pPr>
            <a:r>
              <a:rPr lang="ru-RU" sz="1800" b="1" dirty="0" smtClean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В КОНКУРСЕ НА ЗВАНИЕ ЛУЧШЕГО НАСТАВНИКА</a:t>
            </a:r>
          </a:p>
        </p:txBody>
      </p:sp>
      <p:sp>
        <p:nvSpPr>
          <p:cNvPr id="66" name="Блок-схема: узел 65"/>
          <p:cNvSpPr/>
          <p:nvPr/>
        </p:nvSpPr>
        <p:spPr>
          <a:xfrm>
            <a:off x="812668" y="4528457"/>
            <a:ext cx="1959559" cy="1930400"/>
          </a:xfrm>
          <a:prstGeom prst="flowChartConnector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TextBox 66"/>
          <p:cNvSpPr txBox="1"/>
          <p:nvPr/>
        </p:nvSpPr>
        <p:spPr>
          <a:xfrm>
            <a:off x="885109" y="5215721"/>
            <a:ext cx="2373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4.000.000</a:t>
            </a:r>
            <a:endParaRPr lang="ru-RU" sz="3200" b="1" dirty="0"/>
          </a:p>
        </p:txBody>
      </p:sp>
      <p:sp>
        <p:nvSpPr>
          <p:cNvPr id="68" name="Google Shape;62;p14"/>
          <p:cNvSpPr txBox="1">
            <a:spLocks/>
          </p:cNvSpPr>
          <p:nvPr/>
        </p:nvSpPr>
        <p:spPr>
          <a:xfrm>
            <a:off x="209155" y="4345104"/>
            <a:ext cx="5672238" cy="479066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Clr>
                <a:schemeClr val="dk1"/>
              </a:buClr>
              <a:buSzPts val="990"/>
            </a:pPr>
            <a:r>
              <a:rPr lang="ru-RU" sz="1800" b="1" dirty="0" smtClean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БОЛЕЕ</a:t>
            </a:r>
            <a:endParaRPr lang="ru-RU" sz="1800" b="1" dirty="0">
              <a:solidFill>
                <a:srgbClr val="0A9B69"/>
              </a:solidFill>
              <a:latin typeface="Montserrat Medium" panose="00000600000000000000" pitchFamily="2" charset="-52"/>
              <a:ea typeface="Montserrat SemiBold"/>
              <a:cs typeface="Gotham Pro" panose="02000503040000020004" pitchFamily="2" charset="0"/>
              <a:sym typeface="Montserrat SemiBold"/>
            </a:endParaRPr>
          </a:p>
        </p:txBody>
      </p:sp>
      <p:sp>
        <p:nvSpPr>
          <p:cNvPr id="69" name="Google Shape;62;p14"/>
          <p:cNvSpPr txBox="1">
            <a:spLocks/>
          </p:cNvSpPr>
          <p:nvPr/>
        </p:nvSpPr>
        <p:spPr>
          <a:xfrm>
            <a:off x="2859756" y="5680662"/>
            <a:ext cx="4151346" cy="479066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Clr>
                <a:schemeClr val="dk1"/>
              </a:buClr>
              <a:buSzPts val="990"/>
            </a:pPr>
            <a:r>
              <a:rPr lang="ru-RU" sz="1800" b="1" dirty="0" smtClean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РУБЛЕЙ В ГОД СОСТАВЛЯЕТ БЮДЖЕТ НА РЕАЛИЗАЦИЮ ПРОГРАММЫ НАСТАВНИЧЕСТВА</a:t>
            </a:r>
          </a:p>
        </p:txBody>
      </p:sp>
      <p:pic>
        <p:nvPicPr>
          <p:cNvPr id="72" name="Рисунок 7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1389" y="175500"/>
            <a:ext cx="1214641" cy="346761"/>
          </a:xfrm>
          <a:prstGeom prst="rect">
            <a:avLst/>
          </a:prstGeom>
        </p:spPr>
      </p:pic>
      <p:pic>
        <p:nvPicPr>
          <p:cNvPr id="73" name="Рисунок 7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268" y="446171"/>
            <a:ext cx="1119762" cy="746405"/>
          </a:xfrm>
          <a:prstGeom prst="rect">
            <a:avLst/>
          </a:prstGeom>
        </p:spPr>
      </p:pic>
      <p:pic>
        <p:nvPicPr>
          <p:cNvPr id="74" name="Рисунок 7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2589" y="2659334"/>
            <a:ext cx="574996" cy="574996"/>
          </a:xfrm>
          <a:prstGeom prst="rect">
            <a:avLst/>
          </a:prstGeom>
        </p:spPr>
      </p:pic>
      <p:pic>
        <p:nvPicPr>
          <p:cNvPr id="76" name="Рисунок 7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5117" y="2209082"/>
            <a:ext cx="553339" cy="553339"/>
          </a:xfrm>
          <a:prstGeom prst="rect">
            <a:avLst/>
          </a:prstGeom>
        </p:spPr>
      </p:pic>
      <p:pic>
        <p:nvPicPr>
          <p:cNvPr id="77" name="Рисунок 7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1404" y="2894226"/>
            <a:ext cx="575695" cy="574863"/>
          </a:xfrm>
          <a:prstGeom prst="rect">
            <a:avLst/>
          </a:prstGeom>
        </p:spPr>
      </p:pic>
      <p:pic>
        <p:nvPicPr>
          <p:cNvPr id="78" name="Рисунок 7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5955" y="6055700"/>
            <a:ext cx="576597" cy="576597"/>
          </a:xfrm>
          <a:prstGeom prst="rect">
            <a:avLst/>
          </a:prstGeom>
        </p:spPr>
      </p:pic>
      <p:pic>
        <p:nvPicPr>
          <p:cNvPr id="79" name="Рисунок 7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936" y="6032711"/>
            <a:ext cx="551931" cy="551931"/>
          </a:xfrm>
          <a:prstGeom prst="rect">
            <a:avLst/>
          </a:prstGeom>
        </p:spPr>
      </p:pic>
      <p:pic>
        <p:nvPicPr>
          <p:cNvPr id="80" name="Рисунок 7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8178" y="1498396"/>
            <a:ext cx="579337" cy="579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57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531" y="5993032"/>
            <a:ext cx="1214641" cy="346761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1410" y="6263703"/>
            <a:ext cx="1119762" cy="746405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575" y="0"/>
            <a:ext cx="4425950" cy="6858000"/>
          </a:xfrm>
          <a:prstGeom prst="rect">
            <a:avLst/>
          </a:prstGeom>
        </p:spPr>
      </p:pic>
      <p:sp>
        <p:nvSpPr>
          <p:cNvPr id="27" name="Блок-схема: альтернативный процесс 26"/>
          <p:cNvSpPr/>
          <p:nvPr/>
        </p:nvSpPr>
        <p:spPr>
          <a:xfrm>
            <a:off x="0" y="308163"/>
            <a:ext cx="6502400" cy="479572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chemeClr val="dk1"/>
              </a:buClr>
              <a:buSzPts val="990"/>
            </a:pPr>
            <a:r>
              <a:rPr lang="ru-RU" b="1" dirty="0" smtClean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КОМАНДА ОРГАНИЗАТОРОВ ПРОЦЕССА НАСТАВНИЧЕСТВА</a:t>
            </a:r>
            <a:endParaRPr lang="ru-RU" b="1" dirty="0">
              <a:solidFill>
                <a:srgbClr val="0A9B69"/>
              </a:solidFill>
              <a:latin typeface="Montserrat Medium" panose="00000600000000000000" pitchFamily="2" charset="-52"/>
              <a:ea typeface="Montserrat SemiBold"/>
              <a:cs typeface="Gotham Pro" panose="02000503040000020004" pitchFamily="2" charset="0"/>
              <a:sym typeface="Montserrat SemiBold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6320" y="1175653"/>
            <a:ext cx="1521842" cy="228276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467" y="2772225"/>
            <a:ext cx="1298382" cy="181978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67" y="2231570"/>
            <a:ext cx="1230278" cy="173689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3" name="Google Shape;62;p14"/>
          <p:cNvSpPr txBox="1">
            <a:spLocks/>
          </p:cNvSpPr>
          <p:nvPr/>
        </p:nvSpPr>
        <p:spPr>
          <a:xfrm>
            <a:off x="-242526" y="4478905"/>
            <a:ext cx="3341755" cy="1513335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lr>
                <a:schemeClr val="dk1"/>
              </a:buClr>
              <a:buSzPts val="990"/>
            </a:pPr>
            <a:r>
              <a:rPr lang="ru-RU" sz="1800" b="1" dirty="0" smtClean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ЕРМАКОВА ОЛЬГА ВИКТОРОВНА</a:t>
            </a:r>
          </a:p>
          <a:p>
            <a:pPr>
              <a:buClr>
                <a:schemeClr val="dk1"/>
              </a:buClr>
              <a:buSzPts val="990"/>
            </a:pPr>
            <a:endParaRPr lang="ru-RU" sz="800" b="1" dirty="0" smtClean="0">
              <a:solidFill>
                <a:srgbClr val="0A9B69"/>
              </a:solidFill>
              <a:latin typeface="Montserrat Medium" panose="00000600000000000000" pitchFamily="2" charset="-52"/>
              <a:ea typeface="Montserrat SemiBold"/>
              <a:cs typeface="Gotham Pro" panose="02000503040000020004" pitchFamily="2" charset="0"/>
              <a:sym typeface="Montserrat SemiBold"/>
            </a:endParaRPr>
          </a:p>
          <a:p>
            <a:pPr>
              <a:buClr>
                <a:schemeClr val="dk1"/>
              </a:buClr>
              <a:buSzPts val="990"/>
            </a:pPr>
            <a:r>
              <a:rPr lang="ru-RU" sz="1600" b="1" dirty="0" smtClean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СПЕЦИАЛИСТ ГРУППЫ ПО РАЗВИТИЮ КОРПОРАТИВНОЙ КУЛЬТУРЫ И МОЛОДЕЖНОЙ ПОЛИТИКИ</a:t>
            </a:r>
            <a:endParaRPr lang="ru-RU" sz="1600" b="1" dirty="0">
              <a:solidFill>
                <a:srgbClr val="0A9B69"/>
              </a:solidFill>
              <a:latin typeface="Montserrat Medium" panose="00000600000000000000" pitchFamily="2" charset="-52"/>
              <a:ea typeface="Montserrat SemiBold"/>
              <a:cs typeface="Gotham Pro" panose="02000503040000020004" pitchFamily="2" charset="0"/>
              <a:sym typeface="Montserrat SemiBold"/>
            </a:endParaRPr>
          </a:p>
        </p:txBody>
      </p:sp>
      <p:sp>
        <p:nvSpPr>
          <p:cNvPr id="34" name="Google Shape;62;p14"/>
          <p:cNvSpPr txBox="1">
            <a:spLocks/>
          </p:cNvSpPr>
          <p:nvPr/>
        </p:nvSpPr>
        <p:spPr>
          <a:xfrm>
            <a:off x="2504100" y="3742301"/>
            <a:ext cx="3341755" cy="1513335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lr>
                <a:schemeClr val="dk1"/>
              </a:buClr>
              <a:buSzPts val="990"/>
            </a:pPr>
            <a:r>
              <a:rPr lang="ru-RU" sz="1800" b="1" dirty="0" smtClean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ФАЙЗУЛЛИН ТИМУР </a:t>
            </a:r>
          </a:p>
          <a:p>
            <a:pPr>
              <a:buClr>
                <a:schemeClr val="dk1"/>
              </a:buClr>
              <a:buSzPts val="990"/>
            </a:pPr>
            <a:r>
              <a:rPr lang="ru-RU" sz="1800" b="1" dirty="0" smtClean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ФАРХАД УГЛИ</a:t>
            </a:r>
          </a:p>
          <a:p>
            <a:pPr>
              <a:buClr>
                <a:schemeClr val="dk1"/>
              </a:buClr>
              <a:buSzPts val="990"/>
            </a:pPr>
            <a:endParaRPr lang="ru-RU" sz="800" b="1" dirty="0" smtClean="0">
              <a:solidFill>
                <a:srgbClr val="0A9B69"/>
              </a:solidFill>
              <a:latin typeface="Montserrat Medium" panose="00000600000000000000" pitchFamily="2" charset="-52"/>
              <a:ea typeface="Montserrat SemiBold"/>
              <a:cs typeface="Gotham Pro" panose="02000503040000020004" pitchFamily="2" charset="0"/>
              <a:sym typeface="Montserrat SemiBold"/>
            </a:endParaRPr>
          </a:p>
          <a:p>
            <a:pPr>
              <a:buClr>
                <a:schemeClr val="dk1"/>
              </a:buClr>
              <a:buSzPts val="990"/>
            </a:pPr>
            <a:r>
              <a:rPr lang="ru-RU" sz="1600" b="1" dirty="0" smtClean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РУКОВОДИТЕЛЬ ГРУППЫ ПО РАЗВИТИЮ КОРПОРАТИВНОЙ КУЛЬТУРЫ И МОЛОДЕЖНОЙ ПОЛИТИКИ</a:t>
            </a:r>
            <a:endParaRPr lang="ru-RU" sz="1600" b="1" dirty="0">
              <a:solidFill>
                <a:srgbClr val="0A9B69"/>
              </a:solidFill>
              <a:latin typeface="Montserrat Medium" panose="00000600000000000000" pitchFamily="2" charset="-52"/>
              <a:ea typeface="Montserrat SemiBold"/>
              <a:cs typeface="Gotham Pro" panose="02000503040000020004" pitchFamily="2" charset="0"/>
              <a:sym typeface="Montserrat SemiBold"/>
            </a:endParaRPr>
          </a:p>
        </p:txBody>
      </p:sp>
      <p:sp>
        <p:nvSpPr>
          <p:cNvPr id="35" name="Google Shape;62;p14"/>
          <p:cNvSpPr txBox="1">
            <a:spLocks/>
          </p:cNvSpPr>
          <p:nvPr/>
        </p:nvSpPr>
        <p:spPr>
          <a:xfrm>
            <a:off x="5240526" y="5045772"/>
            <a:ext cx="3341755" cy="1513335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lr>
                <a:schemeClr val="dk1"/>
              </a:buClr>
              <a:buSzPts val="990"/>
            </a:pPr>
            <a:r>
              <a:rPr lang="ru-RU" sz="1800" b="1" dirty="0" smtClean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МЕНЬШИН РУСЛАН АЛЕКСАНДРОВИЧ</a:t>
            </a:r>
          </a:p>
          <a:p>
            <a:pPr>
              <a:buClr>
                <a:schemeClr val="dk1"/>
              </a:buClr>
              <a:buSzPts val="990"/>
            </a:pPr>
            <a:endParaRPr lang="ru-RU" sz="800" b="1" dirty="0" smtClean="0">
              <a:solidFill>
                <a:srgbClr val="0A9B69"/>
              </a:solidFill>
              <a:latin typeface="Montserrat Medium" panose="00000600000000000000" pitchFamily="2" charset="-52"/>
              <a:ea typeface="Montserrat SemiBold"/>
              <a:cs typeface="Gotham Pro" panose="02000503040000020004" pitchFamily="2" charset="0"/>
              <a:sym typeface="Montserrat SemiBold"/>
            </a:endParaRPr>
          </a:p>
          <a:p>
            <a:pPr>
              <a:buClr>
                <a:schemeClr val="dk1"/>
              </a:buClr>
              <a:buSzPts val="990"/>
            </a:pPr>
            <a:r>
              <a:rPr lang="ru-RU" sz="1600" b="1" dirty="0" smtClean="0">
                <a:solidFill>
                  <a:srgbClr val="0A9B69"/>
                </a:solidFill>
                <a:latin typeface="Montserrat Medium" panose="00000600000000000000" pitchFamily="2" charset="-52"/>
                <a:ea typeface="Montserrat SemiBold"/>
                <a:cs typeface="Gotham Pro" panose="02000503040000020004" pitchFamily="2" charset="0"/>
                <a:sym typeface="Montserrat SemiBold"/>
              </a:rPr>
              <a:t>ВЕДУЩИЙ СПЕЦИАЛИСТ ПО РАЗВИТИЮ КОРПОРАТИВНОЙ КУЛЬТУРЫ И МОЛОДЕЖНОЙ ПОЛИТИКИ</a:t>
            </a:r>
            <a:endParaRPr lang="ru-RU" sz="1600" b="1" dirty="0">
              <a:solidFill>
                <a:srgbClr val="0A9B69"/>
              </a:solidFill>
              <a:latin typeface="Montserrat Medium" panose="00000600000000000000" pitchFamily="2" charset="-52"/>
              <a:ea typeface="Montserrat SemiBold"/>
              <a:cs typeface="Gotham Pro" panose="02000503040000020004" pitchFamily="2" charset="0"/>
              <a:sym typeface="Montserrat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424181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67265" y="2371982"/>
            <a:ext cx="9144000" cy="1384601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rgbClr val="008E5B"/>
                </a:solidFill>
                <a:latin typeface="Montserrat Medium" panose="00000600000000000000" pitchFamily="2" charset="-52"/>
                <a:cs typeface="Gotham Pro" panose="02000503040000020004" pitchFamily="2" charset="0"/>
              </a:rPr>
              <a:t>СПАСИБО ЗА ВНИМАНИЕ!</a:t>
            </a:r>
            <a:endParaRPr lang="ru-RU" sz="3200" b="1" dirty="0">
              <a:solidFill>
                <a:srgbClr val="008E5B"/>
              </a:solidFill>
              <a:latin typeface="Montserrat Medium" panose="00000600000000000000" pitchFamily="2" charset="-52"/>
              <a:cs typeface="Gotham Pro" panose="02000503040000020004" pitchFamily="2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575" y="0"/>
            <a:ext cx="4425950" cy="68580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465" y="5256677"/>
            <a:ext cx="1798635" cy="82027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031" y="271321"/>
            <a:ext cx="2019335" cy="57648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2646" y="165547"/>
            <a:ext cx="1971449" cy="1314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16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1383</TotalTime>
  <Words>304</Words>
  <Application>Microsoft Office PowerPoint</Application>
  <PresentationFormat>Широкоэкранный</PresentationFormat>
  <Paragraphs>63</Paragraphs>
  <Slides>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Gotham Pro</vt:lpstr>
      <vt:lpstr>Montserrat Light</vt:lpstr>
      <vt:lpstr>Montserrat Medium</vt:lpstr>
      <vt:lpstr>Montserrat SemiBold</vt:lpstr>
      <vt:lpstr>Тема Office</vt:lpstr>
      <vt:lpstr>Visio</vt:lpstr>
      <vt:lpstr>Система наставничества АО «ТАНЕКО»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РЕГИОНАЛЬНАЯ КОНФЕРЕНЦИЯ ТРУДОВЫХ КОЛЛЕКТИВОВ ГРУППЫ «ТАТНЕФТЬ»</dc:title>
  <dc:creator>Мария Степанова</dc:creator>
  <cp:lastModifiedBy>Меньшин Руслан Александрович</cp:lastModifiedBy>
  <cp:revision>89</cp:revision>
  <dcterms:created xsi:type="dcterms:W3CDTF">2023-04-24T06:50:16Z</dcterms:created>
  <dcterms:modified xsi:type="dcterms:W3CDTF">2023-06-05T08:08:21Z</dcterms:modified>
</cp:coreProperties>
</file>