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9"/>
  </p:notesMasterIdLst>
  <p:sldIdLst>
    <p:sldId id="2421" r:id="rId2"/>
    <p:sldId id="2416" r:id="rId3"/>
    <p:sldId id="2417" r:id="rId4"/>
    <p:sldId id="2418" r:id="rId5"/>
    <p:sldId id="2419" r:id="rId6"/>
    <p:sldId id="2420" r:id="rId7"/>
    <p:sldId id="2415" r:id="rId8"/>
  </p:sldIdLst>
  <p:sldSz cx="9144000" cy="5143500" type="screen16x9"/>
  <p:notesSz cx="6797675" cy="9926638"/>
  <p:defaultTextStyle>
    <a:defPPr>
      <a:defRPr lang="ru-RU"/>
    </a:defPPr>
    <a:lvl1pPr marL="0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8740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7483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6220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4963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3703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2448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1183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09923" algn="l" defTabSz="77748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ражданцев Илья Вячеславович" initials="ГИВ" lastIdx="2" clrIdx="0"/>
  <p:cmAuthor id="1" name="Рыжикова Алия Азизовна" initials="РАА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28A"/>
    <a:srgbClr val="5C5C5C"/>
    <a:srgbClr val="E2FAE3"/>
    <a:srgbClr val="C4E59F"/>
    <a:srgbClr val="C0E399"/>
    <a:srgbClr val="5B6770"/>
    <a:srgbClr val="168A18"/>
    <a:srgbClr val="CCFF33"/>
    <a:srgbClr val="5CEE7F"/>
    <a:srgbClr val="108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66173" autoAdjust="0"/>
  </p:normalViewPr>
  <p:slideViewPr>
    <p:cSldViewPr showGuides="1">
      <p:cViewPr varScale="1">
        <p:scale>
          <a:sx n="152" d="100"/>
          <a:sy n="152" d="100"/>
        </p:scale>
        <p:origin x="-59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8" y="341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293" cy="496961"/>
          </a:xfrm>
          <a:prstGeom prst="rect">
            <a:avLst/>
          </a:prstGeom>
        </p:spPr>
        <p:txBody>
          <a:bodyPr vert="horz" lIns="90410" tIns="45206" rIns="90410" bIns="4520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818" y="2"/>
            <a:ext cx="2945293" cy="496961"/>
          </a:xfrm>
          <a:prstGeom prst="rect">
            <a:avLst/>
          </a:prstGeom>
        </p:spPr>
        <p:txBody>
          <a:bodyPr vert="horz" lIns="90410" tIns="45206" rIns="90410" bIns="45206" rtlCol="0"/>
          <a:lstStyle>
            <a:lvl1pPr algn="r">
              <a:defRPr sz="1200"/>
            </a:lvl1pPr>
          </a:lstStyle>
          <a:p>
            <a:fld id="{9E969C53-8036-45AD-A05C-4EBE3CE65246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0" tIns="45206" rIns="90410" bIns="4520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14842"/>
            <a:ext cx="5437827" cy="4467931"/>
          </a:xfrm>
          <a:prstGeom prst="rect">
            <a:avLst/>
          </a:prstGeom>
        </p:spPr>
        <p:txBody>
          <a:bodyPr vert="horz" lIns="90410" tIns="45206" rIns="90410" bIns="4520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8106"/>
            <a:ext cx="2945293" cy="496961"/>
          </a:xfrm>
          <a:prstGeom prst="rect">
            <a:avLst/>
          </a:prstGeom>
        </p:spPr>
        <p:txBody>
          <a:bodyPr vert="horz" lIns="90410" tIns="45206" rIns="90410" bIns="4520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818" y="9428106"/>
            <a:ext cx="2945293" cy="496961"/>
          </a:xfrm>
          <a:prstGeom prst="rect">
            <a:avLst/>
          </a:prstGeom>
        </p:spPr>
        <p:txBody>
          <a:bodyPr vert="horz" lIns="90410" tIns="45206" rIns="90410" bIns="45206" rtlCol="0" anchor="b"/>
          <a:lstStyle>
            <a:lvl1pPr algn="r">
              <a:defRPr sz="1200"/>
            </a:lvl1pPr>
          </a:lstStyle>
          <a:p>
            <a:fld id="{247CE144-F560-46D3-A17D-B42F197FA1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40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61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320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82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645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808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966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129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293" algn="l" defTabSz="9123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E144-F560-46D3-A17D-B42F197FA12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23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E144-F560-46D3-A17D-B42F197FA12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233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E144-F560-46D3-A17D-B42F197FA12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23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E144-F560-46D3-A17D-B42F197FA12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86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у-2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seregin\Desktop\280398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" r="398" b="14462"/>
          <a:stretch/>
        </p:blipFill>
        <p:spPr bwMode="auto">
          <a:xfrm>
            <a:off x="-4978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54EE4F-70A8-4E61-A5B8-83A2F6777DAE}"/>
              </a:ext>
            </a:extLst>
          </p:cNvPr>
          <p:cNvSpPr/>
          <p:nvPr userDrawn="1"/>
        </p:nvSpPr>
        <p:spPr>
          <a:xfrm>
            <a:off x="178587" y="174934"/>
            <a:ext cx="8786839" cy="4793636"/>
          </a:xfrm>
          <a:prstGeom prst="rect">
            <a:avLst/>
          </a:prstGeom>
          <a:noFill/>
          <a:ln w="12700"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23000"/>
                  </a:schemeClr>
                </a:gs>
                <a:gs pos="53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54" tIns="34977" rIns="69954" bIns="3497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 err="1">
              <a:solidFill>
                <a:prstClr val="black"/>
              </a:solidFill>
            </a:endParaRPr>
          </a:p>
        </p:txBody>
      </p:sp>
      <p:sp>
        <p:nvSpPr>
          <p:cNvPr id="21" name="Прямоугольник 90">
            <a:extLst>
              <a:ext uri="{FF2B5EF4-FFF2-40B4-BE49-F238E27FC236}">
                <a16:creationId xmlns:a16="http://schemas.microsoft.com/office/drawing/2014/main" xmlns="" id="{7D822DA7-7CDA-472D-97F5-4A34243936A1}"/>
              </a:ext>
            </a:extLst>
          </p:cNvPr>
          <p:cNvSpPr/>
          <p:nvPr userDrawn="1"/>
        </p:nvSpPr>
        <p:spPr>
          <a:xfrm rot="10800000">
            <a:off x="8840200" y="4823727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 err="1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Прямоугольник 90">
            <a:extLst>
              <a:ext uri="{FF2B5EF4-FFF2-40B4-BE49-F238E27FC236}">
                <a16:creationId xmlns:a16="http://schemas.microsoft.com/office/drawing/2014/main" xmlns="" id="{66E7A55A-BB6F-45FA-BE8E-9B34ABCD26F8}"/>
              </a:ext>
            </a:extLst>
          </p:cNvPr>
          <p:cNvSpPr/>
          <p:nvPr userDrawn="1"/>
        </p:nvSpPr>
        <p:spPr>
          <a:xfrm rot="16200000" flipH="1">
            <a:off x="191106" y="174932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 err="1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" name="Прямая соединительная линия 2"/>
          <p:cNvCxnSpPr>
            <a:stCxn id="22" idx="0"/>
          </p:cNvCxnSpPr>
          <p:nvPr userDrawn="1"/>
        </p:nvCxnSpPr>
        <p:spPr>
          <a:xfrm>
            <a:off x="315392" y="174932"/>
            <a:ext cx="8650030" cy="0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5" name="Прямая соединительная линия 4"/>
          <p:cNvCxnSpPr>
            <a:stCxn id="21" idx="0"/>
          </p:cNvCxnSpPr>
          <p:nvPr userDrawn="1"/>
        </p:nvCxnSpPr>
        <p:spPr>
          <a:xfrm flipV="1">
            <a:off x="8964488" y="174931"/>
            <a:ext cx="0" cy="4648794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3"/>
          <p:cNvCxnSpPr/>
          <p:nvPr userDrawn="1"/>
        </p:nvCxnSpPr>
        <p:spPr>
          <a:xfrm flipH="1">
            <a:off x="181672" y="299220"/>
            <a:ext cx="6261" cy="466934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23" name="Прямая соединительная линия 22"/>
          <p:cNvCxnSpPr>
            <a:stCxn id="21" idx="2"/>
          </p:cNvCxnSpPr>
          <p:nvPr userDrawn="1"/>
        </p:nvCxnSpPr>
        <p:spPr>
          <a:xfrm flipH="1">
            <a:off x="178587" y="4948015"/>
            <a:ext cx="8661617" cy="2055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pic>
        <p:nvPicPr>
          <p:cNvPr id="16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65" y="4659982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64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8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Mseregin\Desktop\IMG_6382.JPG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5"/>
          <a:stretch/>
        </p:blipFill>
        <p:spPr bwMode="auto">
          <a:xfrm>
            <a:off x="-7331" y="1203600"/>
            <a:ext cx="9151331" cy="384073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13" name="Прямоугольник 12"/>
          <p:cNvSpPr/>
          <p:nvPr userDrawn="1"/>
        </p:nvSpPr>
        <p:spPr>
          <a:xfrm>
            <a:off x="0" y="718067"/>
            <a:ext cx="9144000" cy="442620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flipH="1">
            <a:off x="620630" y="1625227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83866" y="1009948"/>
            <a:ext cx="6840760" cy="523212"/>
          </a:xfrm>
          <a:prstGeom prst="rect">
            <a:avLst/>
          </a:prstGeom>
        </p:spPr>
        <p:txBody>
          <a:bodyPr lIns="77740" tIns="38868" rIns="77740" bIns="38868" anchor="ctr">
            <a:noAutofit/>
          </a:bodyPr>
          <a:lstStyle>
            <a:lvl1pPr algn="l">
              <a:def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38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Ту-2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45" b="18931"/>
          <a:stretch/>
        </p:blipFill>
        <p:spPr bwMode="auto">
          <a:xfrm>
            <a:off x="0" y="807465"/>
            <a:ext cx="9152654" cy="433603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0" y="718067"/>
            <a:ext cx="9144000" cy="442620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flipH="1">
            <a:off x="620630" y="1625227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83866" y="1009948"/>
            <a:ext cx="6840760" cy="523212"/>
          </a:xfrm>
          <a:prstGeom prst="rect">
            <a:avLst/>
          </a:prstGeom>
        </p:spPr>
        <p:txBody>
          <a:bodyPr lIns="77740" tIns="38868" rIns="77740" bIns="38868" anchor="ctr">
            <a:noAutofit/>
          </a:bodyPr>
          <a:lstStyle>
            <a:lvl1pPr algn="l">
              <a:def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560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общи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flipH="1">
            <a:off x="620630" y="1625227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83866" y="1009948"/>
            <a:ext cx="6840760" cy="523212"/>
          </a:xfrm>
          <a:prstGeom prst="rect">
            <a:avLst/>
          </a:prstGeom>
        </p:spPr>
        <p:txBody>
          <a:bodyPr lIns="77740" tIns="38868" rIns="77740" bIns="38868" anchor="ctr">
            <a:noAutofit/>
          </a:bodyPr>
          <a:lstStyle>
            <a:lvl1pPr algn="l">
              <a:def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82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290594" y="374782"/>
            <a:ext cx="7522287" cy="51540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idx="1"/>
          </p:nvPr>
        </p:nvSpPr>
        <p:spPr>
          <a:xfrm>
            <a:off x="290594" y="1006078"/>
            <a:ext cx="8574798" cy="3626645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0141" y="4856442"/>
            <a:ext cx="95251" cy="95251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32600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3060"/>
            <a:ext cx="6768752" cy="307768"/>
          </a:xfrm>
          <a:prstGeom prst="rect">
            <a:avLst/>
          </a:prstGeom>
        </p:spPr>
        <p:txBody>
          <a:bodyPr wrap="square" lIns="91432" tIns="45716" rIns="91432" bIns="45716" anchor="ctr">
            <a:spAutoFit/>
          </a:bodyPr>
          <a:lstStyle>
            <a:lvl1pPr algn="l">
              <a:defRPr lang="ru-RU" sz="1400" b="1" dirty="0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20630" y="665273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3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Ту-2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seregin\Desktop\Ту-214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" y="446621"/>
            <a:ext cx="9107700" cy="425025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54EE4F-70A8-4E61-A5B8-83A2F6777DAE}"/>
              </a:ext>
            </a:extLst>
          </p:cNvPr>
          <p:cNvSpPr/>
          <p:nvPr userDrawn="1"/>
        </p:nvSpPr>
        <p:spPr>
          <a:xfrm>
            <a:off x="178583" y="174932"/>
            <a:ext cx="8786839" cy="4793636"/>
          </a:xfrm>
          <a:prstGeom prst="rect">
            <a:avLst/>
          </a:prstGeom>
          <a:noFill/>
          <a:ln w="12700"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23000"/>
                  </a:schemeClr>
                </a:gs>
                <a:gs pos="53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54" tIns="34977" rIns="69954" bIns="3497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90">
            <a:extLst>
              <a:ext uri="{FF2B5EF4-FFF2-40B4-BE49-F238E27FC236}">
                <a16:creationId xmlns:a16="http://schemas.microsoft.com/office/drawing/2014/main" xmlns="" id="{7D822DA7-7CDA-472D-97F5-4A34243936A1}"/>
              </a:ext>
            </a:extLst>
          </p:cNvPr>
          <p:cNvSpPr/>
          <p:nvPr userDrawn="1"/>
        </p:nvSpPr>
        <p:spPr>
          <a:xfrm rot="10800000">
            <a:off x="8840200" y="4823725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endParaRPr lang="ru-RU" kern="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Прямоугольник 90">
            <a:extLst>
              <a:ext uri="{FF2B5EF4-FFF2-40B4-BE49-F238E27FC236}">
                <a16:creationId xmlns:a16="http://schemas.microsoft.com/office/drawing/2014/main" xmlns="" id="{66E7A55A-BB6F-45FA-BE8E-9B34ABCD26F8}"/>
              </a:ext>
            </a:extLst>
          </p:cNvPr>
          <p:cNvSpPr/>
          <p:nvPr userDrawn="1"/>
        </p:nvSpPr>
        <p:spPr>
          <a:xfrm rot="16200000" flipH="1">
            <a:off x="191104" y="174932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" name="Прямая соединительная линия 2"/>
          <p:cNvCxnSpPr>
            <a:stCxn id="22" idx="0"/>
          </p:cNvCxnSpPr>
          <p:nvPr userDrawn="1"/>
        </p:nvCxnSpPr>
        <p:spPr>
          <a:xfrm>
            <a:off x="315392" y="174932"/>
            <a:ext cx="8650030" cy="0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5" name="Прямая соединительная линия 4"/>
          <p:cNvCxnSpPr>
            <a:stCxn id="21" idx="0"/>
          </p:cNvCxnSpPr>
          <p:nvPr userDrawn="1"/>
        </p:nvCxnSpPr>
        <p:spPr>
          <a:xfrm flipV="1">
            <a:off x="8964488" y="174931"/>
            <a:ext cx="0" cy="4648794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3"/>
          <p:cNvCxnSpPr/>
          <p:nvPr userDrawn="1"/>
        </p:nvCxnSpPr>
        <p:spPr>
          <a:xfrm flipH="1">
            <a:off x="181668" y="299220"/>
            <a:ext cx="6261" cy="466934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23" name="Прямая соединительная линия 22"/>
          <p:cNvCxnSpPr>
            <a:stCxn id="21" idx="2"/>
          </p:cNvCxnSpPr>
          <p:nvPr userDrawn="1"/>
        </p:nvCxnSpPr>
        <p:spPr>
          <a:xfrm flipH="1">
            <a:off x="178583" y="4948013"/>
            <a:ext cx="8661617" cy="2055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pic>
        <p:nvPicPr>
          <p:cNvPr id="1026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65" y="4659982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36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у-16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68" b="16806"/>
          <a:stretch/>
        </p:blipFill>
        <p:spPr bwMode="auto">
          <a:xfrm>
            <a:off x="0" y="543992"/>
            <a:ext cx="9144000" cy="438150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54EE4F-70A8-4E61-A5B8-83A2F6777DAE}"/>
              </a:ext>
            </a:extLst>
          </p:cNvPr>
          <p:cNvSpPr/>
          <p:nvPr userDrawn="1"/>
        </p:nvSpPr>
        <p:spPr>
          <a:xfrm>
            <a:off x="178587" y="174934"/>
            <a:ext cx="8786839" cy="4793636"/>
          </a:xfrm>
          <a:prstGeom prst="rect">
            <a:avLst/>
          </a:prstGeom>
          <a:noFill/>
          <a:ln w="12700"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23000"/>
                  </a:schemeClr>
                </a:gs>
                <a:gs pos="53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54" tIns="34977" rIns="69954" bIns="3497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 err="1">
              <a:solidFill>
                <a:prstClr val="black"/>
              </a:solidFill>
            </a:endParaRPr>
          </a:p>
        </p:txBody>
      </p:sp>
      <p:sp>
        <p:nvSpPr>
          <p:cNvPr id="21" name="Прямоугольник 90">
            <a:extLst>
              <a:ext uri="{FF2B5EF4-FFF2-40B4-BE49-F238E27FC236}">
                <a16:creationId xmlns:a16="http://schemas.microsoft.com/office/drawing/2014/main" xmlns="" id="{7D822DA7-7CDA-472D-97F5-4A34243936A1}"/>
              </a:ext>
            </a:extLst>
          </p:cNvPr>
          <p:cNvSpPr/>
          <p:nvPr userDrawn="1"/>
        </p:nvSpPr>
        <p:spPr>
          <a:xfrm rot="10800000">
            <a:off x="8840200" y="4823727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 err="1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Прямоугольник 90">
            <a:extLst>
              <a:ext uri="{FF2B5EF4-FFF2-40B4-BE49-F238E27FC236}">
                <a16:creationId xmlns:a16="http://schemas.microsoft.com/office/drawing/2014/main" xmlns="" id="{66E7A55A-BB6F-45FA-BE8E-9B34ABCD26F8}"/>
              </a:ext>
            </a:extLst>
          </p:cNvPr>
          <p:cNvSpPr/>
          <p:nvPr userDrawn="1"/>
        </p:nvSpPr>
        <p:spPr>
          <a:xfrm rot="16200000" flipH="1">
            <a:off x="191106" y="174932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 err="1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" name="Прямая соединительная линия 2"/>
          <p:cNvCxnSpPr>
            <a:stCxn id="22" idx="0"/>
          </p:cNvCxnSpPr>
          <p:nvPr userDrawn="1"/>
        </p:nvCxnSpPr>
        <p:spPr>
          <a:xfrm>
            <a:off x="315392" y="174932"/>
            <a:ext cx="8650030" cy="0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5" name="Прямая соединительная линия 4"/>
          <p:cNvCxnSpPr>
            <a:stCxn id="21" idx="0"/>
          </p:cNvCxnSpPr>
          <p:nvPr userDrawn="1"/>
        </p:nvCxnSpPr>
        <p:spPr>
          <a:xfrm flipV="1">
            <a:off x="8964488" y="174931"/>
            <a:ext cx="0" cy="4648794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3"/>
          <p:cNvCxnSpPr/>
          <p:nvPr userDrawn="1"/>
        </p:nvCxnSpPr>
        <p:spPr>
          <a:xfrm flipH="1">
            <a:off x="181672" y="299220"/>
            <a:ext cx="6261" cy="466934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23" name="Прямая соединительная линия 22"/>
          <p:cNvCxnSpPr>
            <a:stCxn id="21" idx="2"/>
          </p:cNvCxnSpPr>
          <p:nvPr userDrawn="1"/>
        </p:nvCxnSpPr>
        <p:spPr>
          <a:xfrm flipH="1">
            <a:off x="178587" y="4948015"/>
            <a:ext cx="8661617" cy="2055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pic>
        <p:nvPicPr>
          <p:cNvPr id="16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65" y="4659982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210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у-22М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 bwMode="auto">
          <a:xfrm>
            <a:off x="2" y="443144"/>
            <a:ext cx="9144000" cy="43815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54EE4F-70A8-4E61-A5B8-83A2F6777DAE}"/>
              </a:ext>
            </a:extLst>
          </p:cNvPr>
          <p:cNvSpPr/>
          <p:nvPr userDrawn="1"/>
        </p:nvSpPr>
        <p:spPr>
          <a:xfrm>
            <a:off x="178587" y="174934"/>
            <a:ext cx="8786839" cy="4793636"/>
          </a:xfrm>
          <a:prstGeom prst="rect">
            <a:avLst/>
          </a:prstGeom>
          <a:noFill/>
          <a:ln w="12700"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23000"/>
                  </a:schemeClr>
                </a:gs>
                <a:gs pos="53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54" tIns="34977" rIns="69954" bIns="3497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 err="1">
              <a:solidFill>
                <a:prstClr val="black"/>
              </a:solidFill>
            </a:endParaRPr>
          </a:p>
        </p:txBody>
      </p:sp>
      <p:sp>
        <p:nvSpPr>
          <p:cNvPr id="21" name="Прямоугольник 90">
            <a:extLst>
              <a:ext uri="{FF2B5EF4-FFF2-40B4-BE49-F238E27FC236}">
                <a16:creationId xmlns:a16="http://schemas.microsoft.com/office/drawing/2014/main" xmlns="" id="{7D822DA7-7CDA-472D-97F5-4A34243936A1}"/>
              </a:ext>
            </a:extLst>
          </p:cNvPr>
          <p:cNvSpPr/>
          <p:nvPr userDrawn="1"/>
        </p:nvSpPr>
        <p:spPr>
          <a:xfrm rot="10800000">
            <a:off x="8840200" y="4823727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 err="1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Прямоугольник 90">
            <a:extLst>
              <a:ext uri="{FF2B5EF4-FFF2-40B4-BE49-F238E27FC236}">
                <a16:creationId xmlns:a16="http://schemas.microsoft.com/office/drawing/2014/main" xmlns="" id="{66E7A55A-BB6F-45FA-BE8E-9B34ABCD26F8}"/>
              </a:ext>
            </a:extLst>
          </p:cNvPr>
          <p:cNvSpPr/>
          <p:nvPr userDrawn="1"/>
        </p:nvSpPr>
        <p:spPr>
          <a:xfrm rot="16200000" flipH="1">
            <a:off x="191106" y="174932"/>
            <a:ext cx="124288" cy="12428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0 w 1005840"/>
              <a:gd name="connsiteY0" fmla="*/ 914400 h 1005840"/>
              <a:gd name="connsiteX1" fmla="*/ 0 w 1005840"/>
              <a:gd name="connsiteY1" fmla="*/ 0 h 1005840"/>
              <a:gd name="connsiteX2" fmla="*/ 914400 w 1005840"/>
              <a:gd name="connsiteY2" fmla="*/ 0 h 1005840"/>
              <a:gd name="connsiteX3" fmla="*/ 1005840 w 1005840"/>
              <a:gd name="connsiteY3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9525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 err="1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" name="Прямая соединительная линия 2"/>
          <p:cNvCxnSpPr>
            <a:stCxn id="22" idx="0"/>
          </p:cNvCxnSpPr>
          <p:nvPr userDrawn="1"/>
        </p:nvCxnSpPr>
        <p:spPr>
          <a:xfrm>
            <a:off x="315392" y="174932"/>
            <a:ext cx="8650030" cy="0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5" name="Прямая соединительная линия 4"/>
          <p:cNvCxnSpPr>
            <a:stCxn id="21" idx="0"/>
          </p:cNvCxnSpPr>
          <p:nvPr userDrawn="1"/>
        </p:nvCxnSpPr>
        <p:spPr>
          <a:xfrm flipV="1">
            <a:off x="8964488" y="174931"/>
            <a:ext cx="0" cy="4648794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3"/>
          <p:cNvCxnSpPr/>
          <p:nvPr userDrawn="1"/>
        </p:nvCxnSpPr>
        <p:spPr>
          <a:xfrm flipH="1">
            <a:off x="181672" y="299220"/>
            <a:ext cx="6261" cy="466934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cxnSp>
        <p:nvCxnSpPr>
          <p:cNvPr id="23" name="Прямая соединительная линия 22"/>
          <p:cNvCxnSpPr>
            <a:stCxn id="21" idx="2"/>
          </p:cNvCxnSpPr>
          <p:nvPr userDrawn="1"/>
        </p:nvCxnSpPr>
        <p:spPr>
          <a:xfrm flipH="1">
            <a:off x="178587" y="4948015"/>
            <a:ext cx="8661617" cy="2055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bg2"/>
                </a:gs>
                <a:gs pos="60000">
                  <a:schemeClr val="tx2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800000"/>
          </a:ln>
          <a:effectLst/>
        </p:spPr>
      </p:cxnSp>
      <p:pic>
        <p:nvPicPr>
          <p:cNvPr id="17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65" y="4659982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 userDrawn="1"/>
        </p:nvSpPr>
        <p:spPr>
          <a:xfrm>
            <a:off x="251520" y="123478"/>
            <a:ext cx="8712968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6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талка к слайд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620630" y="665273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3"/>
          </p:nvPr>
        </p:nvSpPr>
        <p:spPr>
          <a:xfrm>
            <a:off x="467544" y="771551"/>
            <a:ext cx="8424936" cy="4104456"/>
          </a:xfrm>
          <a:prstGeom prst="rect">
            <a:avLst/>
          </a:prstGeom>
        </p:spPr>
        <p:txBody>
          <a:bodyPr wrap="square" lIns="91432" tIns="45716" rIns="91432" bIns="45716">
            <a:noAutofit/>
          </a:bodyPr>
          <a:lstStyle>
            <a:lvl1pPr marL="0" indent="444462" algn="just">
              <a:buNone/>
              <a:def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sz="1800" dirty="0" smtClean="0"/>
            </a:lvl4pPr>
            <a:lvl5pPr>
              <a:defRPr lang="ru-RU" sz="1800" dirty="0"/>
            </a:lvl5pPr>
          </a:lstStyle>
          <a:p>
            <a:pPr marL="0" lvl="0" indent="444462" algn="just" defTabSz="779007">
              <a:spcBef>
                <a:spcPct val="0"/>
              </a:spcBef>
            </a:pPr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83568" y="233060"/>
            <a:ext cx="6840760" cy="307768"/>
          </a:xfrm>
          <a:prstGeom prst="rect">
            <a:avLst/>
          </a:prstGeom>
        </p:spPr>
        <p:txBody>
          <a:bodyPr wrap="square" lIns="91432" tIns="45716" rIns="91432" bIns="45716" anchor="ctr">
            <a:spAutoFit/>
          </a:bodyPr>
          <a:lstStyle>
            <a:lvl1pPr algn="l">
              <a:defRPr lang="ru-RU" sz="1400" b="0" i="1" dirty="0">
                <a:solidFill>
                  <a:srgbClr val="1D428A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6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0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Ту-16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68" b="16806"/>
          <a:stretch/>
        </p:blipFill>
        <p:spPr bwMode="auto">
          <a:xfrm>
            <a:off x="0" y="762002"/>
            <a:ext cx="9144000" cy="438150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0" y="718067"/>
            <a:ext cx="9144000" cy="442620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583866" y="1009948"/>
            <a:ext cx="6840760" cy="523212"/>
          </a:xfrm>
          <a:prstGeom prst="rect">
            <a:avLst/>
          </a:prstGeom>
        </p:spPr>
        <p:txBody>
          <a:bodyPr lIns="77740" tIns="38868" rIns="77740" bIns="38868" anchor="ctr">
            <a:noAutofit/>
          </a:bodyPr>
          <a:lstStyle>
            <a:lvl1pPr algn="l">
              <a:def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flipH="1">
            <a:off x="620630" y="1625227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04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Ту-22М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 bwMode="auto">
          <a:xfrm>
            <a:off x="-18878" y="762000"/>
            <a:ext cx="9144000" cy="43815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 userDrawn="1"/>
        </p:nvSpPr>
        <p:spPr>
          <a:xfrm>
            <a:off x="0" y="718067"/>
            <a:ext cx="9144000" cy="442620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flipH="1">
            <a:off x="620630" y="1625227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AutoShape 2" descr="https://dailystorm.ru/media/images/2021/03/23/bf4b6d5c-fb86-4e5c-bdba-fa23d3dd77c5.jpg"/>
          <p:cNvSpPr>
            <a:spLocks noChangeAspect="1" noChangeArrowheads="1"/>
          </p:cNvSpPr>
          <p:nvPr userDrawn="1"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5" descr="http://vimpel-v.com/uploads/posts/2018-04/1524665808_tu-22m3_10.jpg"/>
          <p:cNvSpPr>
            <a:spLocks noChangeAspect="1" noChangeArrowheads="1"/>
          </p:cNvSpPr>
          <p:nvPr userDrawn="1"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83866" y="1009948"/>
            <a:ext cx="6840760" cy="523212"/>
          </a:xfrm>
          <a:prstGeom prst="rect">
            <a:avLst/>
          </a:prstGeom>
        </p:spPr>
        <p:txBody>
          <a:bodyPr lIns="77740" tIns="38868" rIns="77740" bIns="38868" anchor="ctr">
            <a:noAutofit/>
          </a:bodyPr>
          <a:lstStyle>
            <a:lvl1pPr algn="l">
              <a:def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9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Ту-95М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08" b="16164"/>
          <a:stretch/>
        </p:blipFill>
        <p:spPr bwMode="auto">
          <a:xfrm>
            <a:off x="0" y="807465"/>
            <a:ext cx="9144000" cy="434908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0" y="718067"/>
            <a:ext cx="9144000" cy="442620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3685"/>
            <a:ext cx="8892480" cy="1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flipH="1">
            <a:off x="620630" y="1625227"/>
            <a:ext cx="8123320" cy="10800"/>
          </a:xfrm>
          <a:prstGeom prst="rect">
            <a:avLst/>
          </a:prstGeom>
          <a:gradFill flip="none" rotWithShape="1">
            <a:gsLst>
              <a:gs pos="50000">
                <a:srgbClr val="1D428A"/>
              </a:gs>
              <a:gs pos="0">
                <a:schemeClr val="bg1"/>
              </a:gs>
              <a:gs pos="25000">
                <a:srgbClr val="C1C6C8"/>
              </a:gs>
              <a:gs pos="75000">
                <a:srgbClr val="5B6770"/>
              </a:gs>
              <a:gs pos="100000">
                <a:srgbClr val="D6151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83866" y="1009948"/>
            <a:ext cx="6840760" cy="523212"/>
          </a:xfrm>
          <a:prstGeom prst="rect">
            <a:avLst/>
          </a:prstGeom>
        </p:spPr>
        <p:txBody>
          <a:bodyPr lIns="77740" tIns="38868" rIns="77740" bIns="38868" anchor="ctr">
            <a:noAutofit/>
          </a:bodyPr>
          <a:lstStyle>
            <a:lvl1pPr algn="l">
              <a:def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lvl="0" algn="l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7452320" y="53883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3" name="Picture 2" descr="C:\Users\EHromov\Desktop\OAK_Tupolev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277530"/>
            <a:ext cx="1143970" cy="2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5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5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0" r:id="rId2"/>
    <p:sldLayoutId id="2147483706" r:id="rId3"/>
    <p:sldLayoutId id="2147483707" r:id="rId4"/>
    <p:sldLayoutId id="2147483708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21" r:id="rId13"/>
    <p:sldLayoutId id="214748372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77483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555" indent="-291555" algn="l" defTabSz="77748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702" indent="-242960" algn="l" defTabSz="77748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1855" indent="-194366" algn="l" defTabSz="7774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90" indent="-194366" algn="l" defTabSz="777483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9335" indent="-194366" algn="l" defTabSz="777483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73" indent="-194366" algn="l" defTabSz="77748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6811" indent="-194366" algn="l" defTabSz="77748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5553" indent="-194366" algn="l" defTabSz="77748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4294" indent="-194366" algn="l" defTabSz="77748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740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48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220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96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70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448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18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992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95487"/>
            <a:ext cx="4896544" cy="584775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авиационный завод </a:t>
            </a:r>
            <a:r>
              <a:rPr lang="ru-RU" sz="1600" b="1" dirty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endParaRPr lang="ru-RU" sz="1600" b="1" dirty="0" smtClean="0">
              <a:solidFill>
                <a:srgbClr val="1D42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600" b="1" dirty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Горбунова – филиал ПАО «Туполев»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0469" y="1131590"/>
            <a:ext cx="5616624" cy="2160240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образовательного портала «Горизонт» для подготовки вновь принятого персонала и сохранения уникальных </a:t>
            </a:r>
            <a:r>
              <a:rPr lang="ru-RU" sz="2200" b="1" dirty="0" smtClean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endParaRPr lang="ru-RU" dirty="0" smtClean="0">
              <a:solidFill>
                <a:srgbClr val="1D42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1D42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1D42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939902"/>
            <a:ext cx="4572000" cy="73866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</a:p>
          <a:p>
            <a:r>
              <a:rPr lang="ru-RU" sz="1400" b="1" dirty="0" smtClean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Рыжикова </a:t>
            </a:r>
            <a:r>
              <a:rPr lang="ru-RU" sz="1400" b="1" dirty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Алия Азизовна</a:t>
            </a:r>
          </a:p>
          <a:p>
            <a:r>
              <a:rPr lang="ru-RU" sz="1400" b="1" dirty="0">
                <a:solidFill>
                  <a:srgbClr val="1D42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оценки и развития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40157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15766"/>
            <a:ext cx="3384375" cy="19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95536" y="771550"/>
            <a:ext cx="3816424" cy="3600400"/>
          </a:xfrm>
        </p:spPr>
        <p:txBody>
          <a:bodyPr/>
          <a:lstStyle/>
          <a:p>
            <a:pPr marL="285750" lvl="0" indent="-28575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Необходимость обучения вновь принятых работников с учетом специфики авиастроительной отрасли</a:t>
            </a:r>
          </a:p>
          <a:p>
            <a:pPr marL="285750" lvl="0" indent="-28575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Сокращение сроков подготовки вновь принятых работников</a:t>
            </a:r>
          </a:p>
          <a:p>
            <a:pPr marL="285750" indent="-28575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Сохранение и передача уникальных знаний в авиастроении</a:t>
            </a:r>
            <a:endParaRPr lang="ru-RU" sz="800" dirty="0" smtClean="0">
              <a:solidFill>
                <a:srgbClr val="1D428A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Актуальность практики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92080" y="915566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b="1" dirty="0">
                <a:solidFill>
                  <a:srgbClr val="1D428A"/>
                </a:solidFill>
              </a:rPr>
              <a:t>Целевая аудитория: 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Вновь принятые работники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Молодые специалисты</a:t>
            </a:r>
          </a:p>
          <a:p>
            <a:pPr marL="34290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Работники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val="5826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467544" y="771551"/>
            <a:ext cx="5112568" cy="4032447"/>
          </a:xfrm>
        </p:spPr>
        <p:txBody>
          <a:bodyPr/>
          <a:lstStyle/>
          <a:p>
            <a:r>
              <a:rPr lang="ru-RU" b="1" dirty="0">
                <a:solidFill>
                  <a:srgbClr val="1D428A"/>
                </a:solidFill>
              </a:rPr>
              <a:t>Цель</a:t>
            </a:r>
            <a:r>
              <a:rPr lang="ru-RU" dirty="0">
                <a:solidFill>
                  <a:srgbClr val="1D428A"/>
                </a:solidFill>
              </a:rPr>
              <a:t> – создание непрерывной системы обучения на Казанском авиационном заводе</a:t>
            </a:r>
            <a:r>
              <a:rPr lang="ru-RU" dirty="0" smtClean="0">
                <a:solidFill>
                  <a:srgbClr val="1D428A"/>
                </a:solidFill>
              </a:rPr>
              <a:t>.</a:t>
            </a:r>
          </a:p>
          <a:p>
            <a:endParaRPr lang="ru-RU" dirty="0">
              <a:solidFill>
                <a:srgbClr val="1D428A"/>
              </a:solidFill>
            </a:endParaRPr>
          </a:p>
          <a:p>
            <a:r>
              <a:rPr lang="ru-RU" b="1" dirty="0">
                <a:solidFill>
                  <a:srgbClr val="1D428A"/>
                </a:solidFill>
              </a:rPr>
              <a:t>Задачи: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Самостоятельная подготовка и непрерывное развитие работников предприятия по компетенциям, необходимым для решения конкретных задач посредством компьютерных технологий.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Вовлечение работников-наставников в наполнение ресурса. 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 smtClean="0">
                <a:solidFill>
                  <a:srgbClr val="1D428A"/>
                </a:solidFill>
              </a:rPr>
              <a:t>Сохранение </a:t>
            </a:r>
            <a:r>
              <a:rPr lang="ru-RU" dirty="0">
                <a:solidFill>
                  <a:srgbClr val="1D428A"/>
                </a:solidFill>
              </a:rPr>
              <a:t>и передача уникальных знаний в авиастроении</a:t>
            </a:r>
            <a:r>
              <a:rPr lang="ru-RU" dirty="0" smtClean="0">
                <a:solidFill>
                  <a:srgbClr val="1D428A"/>
                </a:solidFill>
              </a:rPr>
              <a:t>.</a:t>
            </a:r>
            <a:endParaRPr lang="ru-RU" dirty="0">
              <a:solidFill>
                <a:srgbClr val="1D428A"/>
              </a:solidFill>
            </a:endParaRP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Повышение эффективности работы предприятия за счет своевременного развития кадрового потенциала компании в соответствии с постоянно изменяющимися потребностями отрасли.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Снижение потерь рабочего времени на обучение.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 </a:t>
            </a:r>
            <a:r>
              <a:rPr lang="ru-RU" b="1" dirty="0"/>
              <a:t>и </a:t>
            </a:r>
            <a:r>
              <a:rPr lang="ru-RU" b="1" dirty="0" smtClean="0"/>
              <a:t>задачи</a:t>
            </a:r>
            <a:r>
              <a:rPr lang="en-US" b="1" dirty="0" smtClean="0"/>
              <a:t> </a:t>
            </a:r>
            <a:r>
              <a:rPr lang="ru-RU" b="1" dirty="0" smtClean="0"/>
              <a:t> практики 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987574"/>
            <a:ext cx="2304256" cy="175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9743"/>
            <a:ext cx="229119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3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251520" y="1059582"/>
            <a:ext cx="4104456" cy="3240360"/>
          </a:xfrm>
        </p:spPr>
        <p:txBody>
          <a:bodyPr/>
          <a:lstStyle/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Количество зарегистрированных пользователей  </a:t>
            </a:r>
            <a:r>
              <a:rPr lang="ru-RU" b="1" dirty="0">
                <a:solidFill>
                  <a:srgbClr val="1D428A"/>
                </a:solidFill>
              </a:rPr>
              <a:t>-  2777 </a:t>
            </a:r>
            <a:r>
              <a:rPr lang="ru-RU" dirty="0">
                <a:solidFill>
                  <a:srgbClr val="1D428A"/>
                </a:solidFill>
              </a:rPr>
              <a:t>человек.</a:t>
            </a:r>
          </a:p>
          <a:p>
            <a:pPr marL="342900" lvl="0" indent="-342900">
              <a:buFont typeface="Wingdings" panose="020B0604020202020204" pitchFamily="2" charset="2"/>
              <a:buChar char="§"/>
            </a:pPr>
            <a:r>
              <a:rPr lang="ru-RU" dirty="0">
                <a:solidFill>
                  <a:srgbClr val="1D428A"/>
                </a:solidFill>
              </a:rPr>
              <a:t>Среднее значение ежедневной посещаемости портала – </a:t>
            </a:r>
            <a:r>
              <a:rPr lang="ru-RU" b="1" dirty="0" smtClean="0">
                <a:solidFill>
                  <a:srgbClr val="1D428A"/>
                </a:solidFill>
              </a:rPr>
              <a:t>40</a:t>
            </a:r>
            <a:r>
              <a:rPr lang="ru-RU" dirty="0" smtClean="0">
                <a:solidFill>
                  <a:srgbClr val="1D428A"/>
                </a:solidFill>
              </a:rPr>
              <a:t> человек.</a:t>
            </a:r>
            <a:endParaRPr lang="ru-RU" dirty="0">
              <a:solidFill>
                <a:srgbClr val="1D428A"/>
              </a:solidFill>
            </a:endParaRPr>
          </a:p>
          <a:p>
            <a:pPr lvl="0" indent="0"/>
            <a:endParaRPr lang="en-US" b="1" dirty="0" smtClean="0">
              <a:solidFill>
                <a:srgbClr val="1D428A"/>
              </a:solidFill>
            </a:endParaRPr>
          </a:p>
          <a:p>
            <a:pPr lvl="0" indent="0"/>
            <a:endParaRPr lang="en-US" b="1" dirty="0">
              <a:solidFill>
                <a:srgbClr val="1D428A"/>
              </a:solidFill>
            </a:endParaRPr>
          </a:p>
          <a:p>
            <a:pPr lvl="0" indent="0"/>
            <a:endParaRPr lang="ru-RU" b="1" dirty="0" smtClean="0">
              <a:solidFill>
                <a:srgbClr val="1D428A"/>
              </a:solidFill>
            </a:endParaRPr>
          </a:p>
          <a:p>
            <a:pPr lvl="0" indent="0"/>
            <a:r>
              <a:rPr lang="ru-RU" b="1" dirty="0" smtClean="0">
                <a:solidFill>
                  <a:srgbClr val="1D428A"/>
                </a:solidFill>
              </a:rPr>
              <a:t>Загружено: </a:t>
            </a:r>
          </a:p>
          <a:p>
            <a:pPr lvl="0" indent="0"/>
            <a:r>
              <a:rPr lang="ru-RU" dirty="0" smtClean="0">
                <a:solidFill>
                  <a:srgbClr val="1D428A"/>
                </a:solidFill>
              </a:rPr>
              <a:t> </a:t>
            </a:r>
            <a:r>
              <a:rPr lang="ru-RU" b="1" dirty="0" smtClean="0">
                <a:solidFill>
                  <a:srgbClr val="1D428A"/>
                </a:solidFill>
              </a:rPr>
              <a:t>410</a:t>
            </a:r>
            <a:r>
              <a:rPr lang="ru-RU" dirty="0" smtClean="0">
                <a:solidFill>
                  <a:srgbClr val="1D428A"/>
                </a:solidFill>
              </a:rPr>
              <a:t> единиц методической литературы (книги, инструкции, справочники),</a:t>
            </a:r>
          </a:p>
          <a:p>
            <a:pPr lvl="0" indent="0"/>
            <a:r>
              <a:rPr lang="ru-RU" dirty="0" smtClean="0">
                <a:solidFill>
                  <a:srgbClr val="1D428A"/>
                </a:solidFill>
              </a:rPr>
              <a:t> </a:t>
            </a:r>
            <a:r>
              <a:rPr lang="ru-RU" b="1" dirty="0" smtClean="0">
                <a:solidFill>
                  <a:srgbClr val="1D428A"/>
                </a:solidFill>
              </a:rPr>
              <a:t>245 </a:t>
            </a:r>
            <a:r>
              <a:rPr lang="ru-RU" dirty="0">
                <a:solidFill>
                  <a:srgbClr val="1D428A"/>
                </a:solidFill>
              </a:rPr>
              <a:t>единиц видеоматериалов (</a:t>
            </a:r>
            <a:r>
              <a:rPr lang="ru-RU" dirty="0" err="1">
                <a:solidFill>
                  <a:srgbClr val="1D428A"/>
                </a:solidFill>
              </a:rPr>
              <a:t>видеоуроки</a:t>
            </a:r>
            <a:r>
              <a:rPr lang="ru-RU" dirty="0">
                <a:solidFill>
                  <a:srgbClr val="1D428A"/>
                </a:solidFill>
              </a:rPr>
              <a:t>, лекции).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7494"/>
            <a:ext cx="5040560" cy="307768"/>
          </a:xfrm>
        </p:spPr>
        <p:txBody>
          <a:bodyPr/>
          <a:lstStyle/>
          <a:p>
            <a:r>
              <a:rPr lang="ru-RU" b="1" dirty="0"/>
              <a:t>Результативность практики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5606"/>
            <a:ext cx="3845473" cy="21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7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539552" y="987573"/>
            <a:ext cx="3456384" cy="302433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428A"/>
                </a:solidFill>
              </a:rPr>
              <a:t>Курсы для вновь принятых инженеров-технологов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428A"/>
                </a:solidFill>
              </a:rPr>
              <a:t>Передача уникальных знаний широкому кругу пользователей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Опережающее обучение </a:t>
            </a:r>
            <a:endParaRPr lang="ru-RU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77175"/>
            <a:ext cx="294432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77175"/>
            <a:ext cx="3304366" cy="18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86" y="843559"/>
            <a:ext cx="320035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779912" y="1131591"/>
            <a:ext cx="2592288" cy="29523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Обратная связь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35" y="2333223"/>
            <a:ext cx="4176464" cy="234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3598"/>
            <a:ext cx="409645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74" y="542024"/>
            <a:ext cx="3992444" cy="224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4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уполев_шаблон">
  <a:themeElements>
    <a:clrScheme name="Туполев">
      <a:dk1>
        <a:sysClr val="windowText" lastClr="000000"/>
      </a:dk1>
      <a:lt1>
        <a:sysClr val="window" lastClr="FFFFFF"/>
      </a:lt1>
      <a:dk2>
        <a:srgbClr val="5B6770"/>
      </a:dk2>
      <a:lt2>
        <a:srgbClr val="C1C6C8"/>
      </a:lt2>
      <a:accent1>
        <a:srgbClr val="1D428A"/>
      </a:accent1>
      <a:accent2>
        <a:srgbClr val="D6151C"/>
      </a:accent2>
      <a:accent3>
        <a:srgbClr val="17BBA4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35992</TotalTime>
  <Words>214</Words>
  <Application>Microsoft Office PowerPoint</Application>
  <PresentationFormat>Экран (16:9)</PresentationFormat>
  <Paragraphs>43</Paragraphs>
  <Slides>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1_Туполев_шаблон</vt:lpstr>
      <vt:lpstr>Презентация PowerPoint</vt:lpstr>
      <vt:lpstr>Актуальность практики</vt:lpstr>
      <vt:lpstr>Цель и задачи  практики </vt:lpstr>
      <vt:lpstr>Результативность практики </vt:lpstr>
      <vt:lpstr>Опережающее обучение </vt:lpstr>
      <vt:lpstr>Обратная связь</vt:lpstr>
      <vt:lpstr>Спасибо за внимание!</vt:lpstr>
    </vt:vector>
  </TitlesOfParts>
  <Company>tupolev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Рассказов</dc:creator>
  <cp:lastModifiedBy>Халиуллина Айгуль Захитовна</cp:lastModifiedBy>
  <cp:revision>2389</cp:revision>
  <cp:lastPrinted>2023-05-10T07:59:37Z</cp:lastPrinted>
  <dcterms:created xsi:type="dcterms:W3CDTF">2019-03-13T12:52:21Z</dcterms:created>
  <dcterms:modified xsi:type="dcterms:W3CDTF">2023-05-30T05:15:51Z</dcterms:modified>
</cp:coreProperties>
</file>