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187" r:id="rId1"/>
  </p:sldMasterIdLst>
  <p:notesMasterIdLst>
    <p:notesMasterId r:id="rId11"/>
  </p:notesMasterIdLst>
  <p:handoutMasterIdLst>
    <p:handoutMasterId r:id="rId12"/>
  </p:handoutMasterIdLst>
  <p:sldIdLst>
    <p:sldId id="757" r:id="rId2"/>
    <p:sldId id="766" r:id="rId3"/>
    <p:sldId id="763" r:id="rId4"/>
    <p:sldId id="767" r:id="rId5"/>
    <p:sldId id="769" r:id="rId6"/>
    <p:sldId id="760" r:id="rId7"/>
    <p:sldId id="761" r:id="rId8"/>
    <p:sldId id="764" r:id="rId9"/>
    <p:sldId id="768" r:id="rId10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E3C"/>
    <a:srgbClr val="FFFFFF"/>
    <a:srgbClr val="000066"/>
    <a:srgbClr val="FFF2CC"/>
    <a:srgbClr val="FFFFCC"/>
    <a:srgbClr val="FFFF99"/>
    <a:srgbClr val="CCFFCC"/>
    <a:srgbClr val="FFFF66"/>
    <a:srgbClr val="99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" autoAdjust="0"/>
    <p:restoredTop sz="94057" autoAdjust="0"/>
  </p:normalViewPr>
  <p:slideViewPr>
    <p:cSldViewPr>
      <p:cViewPr>
        <p:scale>
          <a:sx n="100" d="100"/>
          <a:sy n="100" d="100"/>
        </p:scale>
        <p:origin x="-570" y="-72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470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3F1CA-6067-4D4A-B9AD-6D91032E9FCB}" type="doc">
      <dgm:prSet loTypeId="urn:microsoft.com/office/officeart/2005/8/layout/process1" loCatId="process" qsTypeId="urn:microsoft.com/office/officeart/2005/8/quickstyle/3d2" qsCatId="3D" csTypeId="urn:microsoft.com/office/officeart/2005/8/colors/accent2_2" csCatId="accent2" phldr="1"/>
      <dgm:spPr/>
    </dgm:pt>
    <dgm:pt modelId="{EEA18214-6360-4213-8D88-F6124A589029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Школа 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0EBA7FE-D21B-4B45-B536-6860B2D0C643}" type="parTrans" cxnId="{20390B45-56AF-4901-A993-CAFAC7281C0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D7DFD0-DD62-42D0-A8A7-CA9C268AE66A}" type="sibTrans" cxnId="{20390B45-56AF-4901-A993-CAFAC7281C0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0E69971-83E8-4EE9-970B-E249CB6DBA42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Колледж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4124A1D-0156-452A-B096-87D2FF38FC68}" type="parTrans" cxnId="{412D6CFC-E7E2-4E79-B041-2BE5912081A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A4C9A7-03C2-4CFB-A981-68CB74308A80}" type="sibTrans" cxnId="{412D6CFC-E7E2-4E79-B041-2BE5912081A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244D9DB-A882-4E16-9B2D-167064354ACE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Армия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7AE9612-E0AA-42EE-97DF-564576FEA7D7}" type="parTrans" cxnId="{866B3382-CE09-4638-BF24-3F43432B25B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BB541D1-6553-432C-9DD7-20AA50780134}" type="sibTrans" cxnId="{866B3382-CE09-4638-BF24-3F43432B25B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DA66E55-C22B-43B9-A856-15DE06ABAB90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Алнас</a:t>
          </a:r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397F8C7-5915-42F4-B7FD-09F4B2AB02CD}" type="parTrans" cxnId="{9353885E-2E3D-4AD5-8600-DAD5204FF5D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6F8015A-09B5-42CA-9B7A-F31BD3B77EA8}" type="sibTrans" cxnId="{9353885E-2E3D-4AD5-8600-DAD5204FF5D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B936690-AA59-4DB8-A9A2-A7BEE1568C8F}" type="pres">
      <dgm:prSet presAssocID="{2C53F1CA-6067-4D4A-B9AD-6D91032E9FCB}" presName="Name0" presStyleCnt="0">
        <dgm:presLayoutVars>
          <dgm:dir/>
          <dgm:resizeHandles val="exact"/>
        </dgm:presLayoutVars>
      </dgm:prSet>
      <dgm:spPr/>
    </dgm:pt>
    <dgm:pt modelId="{1BB10028-ECC9-4A3B-9E3E-5585146AC5C4}" type="pres">
      <dgm:prSet presAssocID="{EEA18214-6360-4213-8D88-F6124A5890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6C04A-24DE-4AF8-B342-A8B3A62235CB}" type="pres">
      <dgm:prSet presAssocID="{69D7DFD0-DD62-42D0-A8A7-CA9C268AE66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A6E2F34-2ECA-42F1-8319-2948B1E58054}" type="pres">
      <dgm:prSet presAssocID="{69D7DFD0-DD62-42D0-A8A7-CA9C268AE66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1DB3C19-B989-444B-A7C8-CC4092961D11}" type="pres">
      <dgm:prSet presAssocID="{60E69971-83E8-4EE9-970B-E249CB6DBA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2132F-1F49-447F-8D12-E56FEE710C86}" type="pres">
      <dgm:prSet presAssocID="{12A4C9A7-03C2-4CFB-A981-68CB74308A8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8B79A31-ECC5-4D84-A248-E9533F989828}" type="pres">
      <dgm:prSet presAssocID="{12A4C9A7-03C2-4CFB-A981-68CB74308A8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F8CBD98-357B-47D4-BB97-67840D6B6591}" type="pres">
      <dgm:prSet presAssocID="{A244D9DB-A882-4E16-9B2D-167064354A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9B6F3-D1CA-4F1C-B780-646DF1F8FD6B}" type="pres">
      <dgm:prSet presAssocID="{BBB541D1-6553-432C-9DD7-20AA5078013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17EBCFF-5AFE-42DC-9050-85A7A4769A24}" type="pres">
      <dgm:prSet presAssocID="{BBB541D1-6553-432C-9DD7-20AA5078013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3E8C710-5AE5-4ED5-97CC-B29291707247}" type="pres">
      <dgm:prSet presAssocID="{3DA66E55-C22B-43B9-A856-15DE06ABAB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F6E2E-884C-4C09-B521-E1A85E700FE2}" type="presOf" srcId="{12A4C9A7-03C2-4CFB-A981-68CB74308A80}" destId="{18B79A31-ECC5-4D84-A248-E9533F989828}" srcOrd="1" destOrd="0" presId="urn:microsoft.com/office/officeart/2005/8/layout/process1"/>
    <dgm:cxn modelId="{9353885E-2E3D-4AD5-8600-DAD5204FF5D9}" srcId="{2C53F1CA-6067-4D4A-B9AD-6D91032E9FCB}" destId="{3DA66E55-C22B-43B9-A856-15DE06ABAB90}" srcOrd="3" destOrd="0" parTransId="{9397F8C7-5915-42F4-B7FD-09F4B2AB02CD}" sibTransId="{96F8015A-09B5-42CA-9B7A-F31BD3B77EA8}"/>
    <dgm:cxn modelId="{EEDCDF3E-DFE2-4689-B8EF-04161214CCBE}" type="presOf" srcId="{2C53F1CA-6067-4D4A-B9AD-6D91032E9FCB}" destId="{4B936690-AA59-4DB8-A9A2-A7BEE1568C8F}" srcOrd="0" destOrd="0" presId="urn:microsoft.com/office/officeart/2005/8/layout/process1"/>
    <dgm:cxn modelId="{44A8FE87-B90E-486F-946A-A4E8F6EF7813}" type="presOf" srcId="{69D7DFD0-DD62-42D0-A8A7-CA9C268AE66A}" destId="{7496C04A-24DE-4AF8-B342-A8B3A62235CB}" srcOrd="0" destOrd="0" presId="urn:microsoft.com/office/officeart/2005/8/layout/process1"/>
    <dgm:cxn modelId="{30BF5B49-F556-44C3-BDA6-1E7FB6EEA86D}" type="presOf" srcId="{A244D9DB-A882-4E16-9B2D-167064354ACE}" destId="{2F8CBD98-357B-47D4-BB97-67840D6B6591}" srcOrd="0" destOrd="0" presId="urn:microsoft.com/office/officeart/2005/8/layout/process1"/>
    <dgm:cxn modelId="{20390B45-56AF-4901-A993-CAFAC7281C02}" srcId="{2C53F1CA-6067-4D4A-B9AD-6D91032E9FCB}" destId="{EEA18214-6360-4213-8D88-F6124A589029}" srcOrd="0" destOrd="0" parTransId="{60EBA7FE-D21B-4B45-B536-6860B2D0C643}" sibTransId="{69D7DFD0-DD62-42D0-A8A7-CA9C268AE66A}"/>
    <dgm:cxn modelId="{DF554CF4-96B0-42D1-9B83-183660445101}" type="presOf" srcId="{60E69971-83E8-4EE9-970B-E249CB6DBA42}" destId="{B1DB3C19-B989-444B-A7C8-CC4092961D11}" srcOrd="0" destOrd="0" presId="urn:microsoft.com/office/officeart/2005/8/layout/process1"/>
    <dgm:cxn modelId="{866B3382-CE09-4638-BF24-3F43432B25BB}" srcId="{2C53F1CA-6067-4D4A-B9AD-6D91032E9FCB}" destId="{A244D9DB-A882-4E16-9B2D-167064354ACE}" srcOrd="2" destOrd="0" parTransId="{F7AE9612-E0AA-42EE-97DF-564576FEA7D7}" sibTransId="{BBB541D1-6553-432C-9DD7-20AA50780134}"/>
    <dgm:cxn modelId="{E664D1A9-7D1B-4DEB-8456-0E23D6179E49}" type="presOf" srcId="{3DA66E55-C22B-43B9-A856-15DE06ABAB90}" destId="{C3E8C710-5AE5-4ED5-97CC-B29291707247}" srcOrd="0" destOrd="0" presId="urn:microsoft.com/office/officeart/2005/8/layout/process1"/>
    <dgm:cxn modelId="{6DAD23C5-226B-46EF-A7A2-7ED00EF3930A}" type="presOf" srcId="{BBB541D1-6553-432C-9DD7-20AA50780134}" destId="{D719B6F3-D1CA-4F1C-B780-646DF1F8FD6B}" srcOrd="0" destOrd="0" presId="urn:microsoft.com/office/officeart/2005/8/layout/process1"/>
    <dgm:cxn modelId="{E3100146-235C-4B1E-97EA-A97C316D56C8}" type="presOf" srcId="{69D7DFD0-DD62-42D0-A8A7-CA9C268AE66A}" destId="{FA6E2F34-2ECA-42F1-8319-2948B1E58054}" srcOrd="1" destOrd="0" presId="urn:microsoft.com/office/officeart/2005/8/layout/process1"/>
    <dgm:cxn modelId="{B958FF29-07A7-4331-88CB-407D640EA073}" type="presOf" srcId="{BBB541D1-6553-432C-9DD7-20AA50780134}" destId="{417EBCFF-5AFE-42DC-9050-85A7A4769A24}" srcOrd="1" destOrd="0" presId="urn:microsoft.com/office/officeart/2005/8/layout/process1"/>
    <dgm:cxn modelId="{5A903AD4-0F09-46BB-AAE6-A81115B886E9}" type="presOf" srcId="{EEA18214-6360-4213-8D88-F6124A589029}" destId="{1BB10028-ECC9-4A3B-9E3E-5585146AC5C4}" srcOrd="0" destOrd="0" presId="urn:microsoft.com/office/officeart/2005/8/layout/process1"/>
    <dgm:cxn modelId="{412D6CFC-E7E2-4E79-B041-2BE5912081AC}" srcId="{2C53F1CA-6067-4D4A-B9AD-6D91032E9FCB}" destId="{60E69971-83E8-4EE9-970B-E249CB6DBA42}" srcOrd="1" destOrd="0" parTransId="{D4124A1D-0156-452A-B096-87D2FF38FC68}" sibTransId="{12A4C9A7-03C2-4CFB-A981-68CB74308A80}"/>
    <dgm:cxn modelId="{68563622-C00B-4E79-83EA-7419C38F1AA4}" type="presOf" srcId="{12A4C9A7-03C2-4CFB-A981-68CB74308A80}" destId="{DDF2132F-1F49-447F-8D12-E56FEE710C86}" srcOrd="0" destOrd="0" presId="urn:microsoft.com/office/officeart/2005/8/layout/process1"/>
    <dgm:cxn modelId="{330A03C3-045B-4DB3-B0D9-AA049F69CD56}" type="presParOf" srcId="{4B936690-AA59-4DB8-A9A2-A7BEE1568C8F}" destId="{1BB10028-ECC9-4A3B-9E3E-5585146AC5C4}" srcOrd="0" destOrd="0" presId="urn:microsoft.com/office/officeart/2005/8/layout/process1"/>
    <dgm:cxn modelId="{D9A34E2D-3E7E-411B-8F21-9005F36111E0}" type="presParOf" srcId="{4B936690-AA59-4DB8-A9A2-A7BEE1568C8F}" destId="{7496C04A-24DE-4AF8-B342-A8B3A62235CB}" srcOrd="1" destOrd="0" presId="urn:microsoft.com/office/officeart/2005/8/layout/process1"/>
    <dgm:cxn modelId="{D1254A22-16A4-4A8E-9310-7DCACD354843}" type="presParOf" srcId="{7496C04A-24DE-4AF8-B342-A8B3A62235CB}" destId="{FA6E2F34-2ECA-42F1-8319-2948B1E58054}" srcOrd="0" destOrd="0" presId="urn:microsoft.com/office/officeart/2005/8/layout/process1"/>
    <dgm:cxn modelId="{46C2A636-05AE-46B9-8AAC-80EE0D26D48D}" type="presParOf" srcId="{4B936690-AA59-4DB8-A9A2-A7BEE1568C8F}" destId="{B1DB3C19-B989-444B-A7C8-CC4092961D11}" srcOrd="2" destOrd="0" presId="urn:microsoft.com/office/officeart/2005/8/layout/process1"/>
    <dgm:cxn modelId="{5CBB1213-93FC-4FE9-B631-ED6ACDA21E05}" type="presParOf" srcId="{4B936690-AA59-4DB8-A9A2-A7BEE1568C8F}" destId="{DDF2132F-1F49-447F-8D12-E56FEE710C86}" srcOrd="3" destOrd="0" presId="urn:microsoft.com/office/officeart/2005/8/layout/process1"/>
    <dgm:cxn modelId="{D429CD34-782E-44BF-93D3-7F8FCAF1DA0D}" type="presParOf" srcId="{DDF2132F-1F49-447F-8D12-E56FEE710C86}" destId="{18B79A31-ECC5-4D84-A248-E9533F989828}" srcOrd="0" destOrd="0" presId="urn:microsoft.com/office/officeart/2005/8/layout/process1"/>
    <dgm:cxn modelId="{64E7F424-145F-447D-9E46-C7D8A56A61DF}" type="presParOf" srcId="{4B936690-AA59-4DB8-A9A2-A7BEE1568C8F}" destId="{2F8CBD98-357B-47D4-BB97-67840D6B6591}" srcOrd="4" destOrd="0" presId="urn:microsoft.com/office/officeart/2005/8/layout/process1"/>
    <dgm:cxn modelId="{D7655B5C-03EB-4C45-8E83-6820868AB18C}" type="presParOf" srcId="{4B936690-AA59-4DB8-A9A2-A7BEE1568C8F}" destId="{D719B6F3-D1CA-4F1C-B780-646DF1F8FD6B}" srcOrd="5" destOrd="0" presId="urn:microsoft.com/office/officeart/2005/8/layout/process1"/>
    <dgm:cxn modelId="{0ECFB3C9-DD91-4558-8654-E35C528A5C8F}" type="presParOf" srcId="{D719B6F3-D1CA-4F1C-B780-646DF1F8FD6B}" destId="{417EBCFF-5AFE-42DC-9050-85A7A4769A24}" srcOrd="0" destOrd="0" presId="urn:microsoft.com/office/officeart/2005/8/layout/process1"/>
    <dgm:cxn modelId="{1965985F-A61F-48A3-B273-B65575155F09}" type="presParOf" srcId="{4B936690-AA59-4DB8-A9A2-A7BEE1568C8F}" destId="{C3E8C710-5AE5-4ED5-97CC-B2929170724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10028-ECC9-4A3B-9E3E-5585146AC5C4}">
      <dsp:nvSpPr>
        <dsp:cNvPr id="0" name=""/>
        <dsp:cNvSpPr/>
      </dsp:nvSpPr>
      <dsp:spPr>
        <a:xfrm>
          <a:off x="3846" y="602829"/>
          <a:ext cx="1681942" cy="100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Школа </a:t>
          </a:r>
          <a:endParaRPr lang="ru-RU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403" y="632386"/>
        <a:ext cx="1622828" cy="950051"/>
      </dsp:txXfrm>
    </dsp:sp>
    <dsp:sp modelId="{7496C04A-24DE-4AF8-B342-A8B3A62235CB}">
      <dsp:nvSpPr>
        <dsp:cNvPr id="0" name=""/>
        <dsp:cNvSpPr/>
      </dsp:nvSpPr>
      <dsp:spPr>
        <a:xfrm>
          <a:off x="1853984" y="898851"/>
          <a:ext cx="356571" cy="41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853984" y="982275"/>
        <a:ext cx="249600" cy="250273"/>
      </dsp:txXfrm>
    </dsp:sp>
    <dsp:sp modelId="{B1DB3C19-B989-444B-A7C8-CC4092961D11}">
      <dsp:nvSpPr>
        <dsp:cNvPr id="0" name=""/>
        <dsp:cNvSpPr/>
      </dsp:nvSpPr>
      <dsp:spPr>
        <a:xfrm>
          <a:off x="2358566" y="602829"/>
          <a:ext cx="1681942" cy="100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Колледж</a:t>
          </a:r>
          <a:endParaRPr lang="ru-RU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88123" y="632386"/>
        <a:ext cx="1622828" cy="950051"/>
      </dsp:txXfrm>
    </dsp:sp>
    <dsp:sp modelId="{DDF2132F-1F49-447F-8D12-E56FEE710C86}">
      <dsp:nvSpPr>
        <dsp:cNvPr id="0" name=""/>
        <dsp:cNvSpPr/>
      </dsp:nvSpPr>
      <dsp:spPr>
        <a:xfrm>
          <a:off x="4208704" y="898851"/>
          <a:ext cx="356571" cy="41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08704" y="982275"/>
        <a:ext cx="249600" cy="250273"/>
      </dsp:txXfrm>
    </dsp:sp>
    <dsp:sp modelId="{2F8CBD98-357B-47D4-BB97-67840D6B6591}">
      <dsp:nvSpPr>
        <dsp:cNvPr id="0" name=""/>
        <dsp:cNvSpPr/>
      </dsp:nvSpPr>
      <dsp:spPr>
        <a:xfrm>
          <a:off x="4713287" y="602829"/>
          <a:ext cx="1681942" cy="100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Армия</a:t>
          </a:r>
          <a:endParaRPr lang="ru-RU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742844" y="632386"/>
        <a:ext cx="1622828" cy="950051"/>
      </dsp:txXfrm>
    </dsp:sp>
    <dsp:sp modelId="{D719B6F3-D1CA-4F1C-B780-646DF1F8FD6B}">
      <dsp:nvSpPr>
        <dsp:cNvPr id="0" name=""/>
        <dsp:cNvSpPr/>
      </dsp:nvSpPr>
      <dsp:spPr>
        <a:xfrm>
          <a:off x="6563424" y="898851"/>
          <a:ext cx="356571" cy="417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563424" y="982275"/>
        <a:ext cx="249600" cy="250273"/>
      </dsp:txXfrm>
    </dsp:sp>
    <dsp:sp modelId="{C3E8C710-5AE5-4ED5-97CC-B29291707247}">
      <dsp:nvSpPr>
        <dsp:cNvPr id="0" name=""/>
        <dsp:cNvSpPr/>
      </dsp:nvSpPr>
      <dsp:spPr>
        <a:xfrm>
          <a:off x="7068007" y="602829"/>
          <a:ext cx="1681942" cy="1009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Алнас</a:t>
          </a:r>
          <a:endParaRPr lang="ru-RU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097564" y="632386"/>
        <a:ext cx="1622828" cy="95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0F0B15-3C65-431C-B032-46142A4C3478}" type="datetimeFigureOut">
              <a:rPr lang="ru-RU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24E5C2-AE05-4D8D-AC02-E35B52DBA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46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4D344D-97DF-49EB-BE72-C6161BD52BE9}" type="datetimeFigureOut">
              <a:rPr lang="ru-RU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5788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30563"/>
            <a:ext cx="72786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39A892-478C-4D1A-84D9-E196B75C2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463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3528" algn="l" defTabSz="9134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34" algn="l" defTabSz="9134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38" algn="l" defTabSz="9134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43" algn="l" defTabSz="9134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9A892-478C-4D1A-84D9-E196B75C20D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06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72E28-DEA5-411E-820E-BA6C41B2663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10" y="2131154"/>
            <a:ext cx="8420182" cy="1469033"/>
          </a:xfrm>
          <a:prstGeom prst="rect">
            <a:avLst/>
          </a:prstGeom>
        </p:spPr>
        <p:txBody>
          <a:bodyPr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819" y="3886754"/>
            <a:ext cx="6934366" cy="1752583"/>
          </a:xfrm>
          <a:prstGeom prst="rect">
            <a:avLst/>
          </a:prstGeom>
        </p:spPr>
        <p:txBody>
          <a:bodyPr lIns="91340" tIns="45672" rIns="91340" bIns="45672"/>
          <a:lstStyle>
            <a:lvl1pPr marL="0" indent="0" algn="ctr">
              <a:buNone/>
              <a:defRPr/>
            </a:lvl1pPr>
            <a:lvl2pPr marL="456704" indent="0" algn="ctr">
              <a:buNone/>
              <a:defRPr/>
            </a:lvl2pPr>
            <a:lvl3pPr marL="913410" indent="0" algn="ctr">
              <a:buNone/>
              <a:defRPr/>
            </a:lvl3pPr>
            <a:lvl4pPr marL="1370118" indent="0" algn="ctr">
              <a:buNone/>
              <a:defRPr/>
            </a:lvl4pPr>
            <a:lvl5pPr marL="1826822" indent="0" algn="ctr">
              <a:buNone/>
              <a:defRPr/>
            </a:lvl5pPr>
            <a:lvl6pPr marL="2283528" indent="0" algn="ctr">
              <a:buNone/>
              <a:defRPr/>
            </a:lvl6pPr>
            <a:lvl7pPr marL="2740234" indent="0" algn="ctr">
              <a:buNone/>
              <a:defRPr/>
            </a:lvl7pPr>
            <a:lvl8pPr marL="3196938" indent="0" algn="ctr">
              <a:buNone/>
              <a:defRPr/>
            </a:lvl8pPr>
            <a:lvl9pPr marL="365364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D9C8-7752-42F2-B99F-57A2C7502019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8" y="274508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728" y="1600257"/>
            <a:ext cx="8916557" cy="4526249"/>
          </a:xfrm>
          <a:prstGeom prst="rect">
            <a:avLst/>
          </a:prstGeom>
        </p:spPr>
        <p:txBody>
          <a:bodyPr vert="eaVert" lIns="91340" tIns="45672" rIns="91340" bIns="4567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A048-E061-4245-9703-6CE138301776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2553" y="274506"/>
            <a:ext cx="2228725" cy="5851999"/>
          </a:xfrm>
          <a:prstGeom prst="rect">
            <a:avLst/>
          </a:prstGeom>
        </p:spPr>
        <p:txBody>
          <a:bodyPr vert="eaVert"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723" y="274506"/>
            <a:ext cx="6528992" cy="5851999"/>
          </a:xfrm>
          <a:prstGeom prst="rect">
            <a:avLst/>
          </a:prstGeom>
        </p:spPr>
        <p:txBody>
          <a:bodyPr vert="eaVert" lIns="91340" tIns="45672" rIns="91340" bIns="4567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E260-2B51-4750-8A79-63690B1C8226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4728" y="274506"/>
            <a:ext cx="8916557" cy="5851999"/>
          </a:xfrm>
          <a:prstGeom prst="rect">
            <a:avLst/>
          </a:prstGeom>
        </p:spPr>
        <p:txBody>
          <a:bodyPr lIns="91340" tIns="45672" rIns="91340" bIns="4567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BA65-C30F-41DA-B958-7C1782B2B6F5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8" y="274508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728" y="1600257"/>
            <a:ext cx="8916557" cy="2189975"/>
          </a:xfrm>
          <a:prstGeom prst="rect">
            <a:avLst/>
          </a:prstGeom>
        </p:spPr>
        <p:txBody>
          <a:bodyPr lIns="91340" tIns="45672" rIns="91340" bIns="4567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728" y="3935019"/>
            <a:ext cx="8916557" cy="2191483"/>
          </a:xfrm>
          <a:prstGeom prst="rect">
            <a:avLst/>
          </a:prstGeom>
        </p:spPr>
        <p:txBody>
          <a:bodyPr lIns="91340" tIns="45672" rIns="91340" bIns="4567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7077-9C45-49C2-8926-D10855AC1473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8" y="274508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728" y="1600257"/>
            <a:ext cx="8916557" cy="4526249"/>
          </a:xfrm>
          <a:prstGeom prst="rect">
            <a:avLst/>
          </a:prstGeom>
        </p:spPr>
        <p:txBody>
          <a:bodyPr lIns="91340" tIns="45672" rIns="91340" bIns="4567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1CBD-AE9A-4A83-A46C-094090C0078C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20" y="4407098"/>
            <a:ext cx="8420182" cy="1361948"/>
          </a:xfrm>
          <a:prstGeom prst="rect">
            <a:avLst/>
          </a:prstGeom>
        </p:spPr>
        <p:txBody>
          <a:bodyPr lIns="91340" tIns="45672" rIns="91340" bIns="45672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20" y="2906399"/>
            <a:ext cx="8420182" cy="1500705"/>
          </a:xfrm>
          <a:prstGeom prst="rect">
            <a:avLst/>
          </a:prstGeom>
        </p:spPr>
        <p:txBody>
          <a:bodyPr lIns="91340" tIns="45672" rIns="91340" bIns="45672" anchor="b"/>
          <a:lstStyle>
            <a:lvl1pPr marL="0" indent="0">
              <a:buNone/>
              <a:defRPr sz="2000"/>
            </a:lvl1pPr>
            <a:lvl2pPr marL="456704" indent="0">
              <a:buNone/>
              <a:defRPr sz="1800"/>
            </a:lvl2pPr>
            <a:lvl3pPr marL="913410" indent="0">
              <a:buNone/>
              <a:defRPr sz="1600"/>
            </a:lvl3pPr>
            <a:lvl4pPr marL="1370118" indent="0">
              <a:buNone/>
              <a:defRPr sz="1400"/>
            </a:lvl4pPr>
            <a:lvl5pPr marL="1826822" indent="0">
              <a:buNone/>
              <a:defRPr sz="1400"/>
            </a:lvl5pPr>
            <a:lvl6pPr marL="2283528" indent="0">
              <a:buNone/>
              <a:defRPr sz="1400"/>
            </a:lvl6pPr>
            <a:lvl7pPr marL="2740234" indent="0">
              <a:buNone/>
              <a:defRPr sz="1400"/>
            </a:lvl7pPr>
            <a:lvl8pPr marL="3196938" indent="0">
              <a:buNone/>
              <a:defRPr sz="1400"/>
            </a:lvl8pPr>
            <a:lvl9pPr marL="365364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A5F7-CA2A-4007-8560-4812A5255D4B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8" y="274508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722" y="1600257"/>
            <a:ext cx="4378032" cy="4526249"/>
          </a:xfrm>
          <a:prstGeom prst="rect">
            <a:avLst/>
          </a:prstGeom>
        </p:spPr>
        <p:txBody>
          <a:bodyPr lIns="91340" tIns="45672" rIns="91340" bIns="4567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1593" y="1600257"/>
            <a:ext cx="4379686" cy="4526249"/>
          </a:xfrm>
          <a:prstGeom prst="rect">
            <a:avLst/>
          </a:prstGeom>
        </p:spPr>
        <p:txBody>
          <a:bodyPr lIns="91340" tIns="45672" rIns="91340" bIns="4567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05BB-556C-411B-ABDA-7B6CA2DBAB1F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8" y="274508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722" y="1535397"/>
            <a:ext cx="4378032" cy="639497"/>
          </a:xfrm>
          <a:prstGeom prst="rect">
            <a:avLst/>
          </a:prstGeom>
        </p:spPr>
        <p:txBody>
          <a:bodyPr lIns="91340" tIns="45672" rIns="91340" bIns="45672"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0" indent="0">
              <a:buNone/>
              <a:defRPr sz="1800" b="1"/>
            </a:lvl3pPr>
            <a:lvl4pPr marL="1370118" indent="0">
              <a:buNone/>
              <a:defRPr sz="1600" b="1"/>
            </a:lvl4pPr>
            <a:lvl5pPr marL="1826822" indent="0">
              <a:buNone/>
              <a:defRPr sz="1600" b="1"/>
            </a:lvl5pPr>
            <a:lvl6pPr marL="2283528" indent="0">
              <a:buNone/>
              <a:defRPr sz="1600" b="1"/>
            </a:lvl6pPr>
            <a:lvl7pPr marL="2740234" indent="0">
              <a:buNone/>
              <a:defRPr sz="1600" b="1"/>
            </a:lvl7pPr>
            <a:lvl8pPr marL="3196938" indent="0">
              <a:buNone/>
              <a:defRPr sz="1600" b="1"/>
            </a:lvl8pPr>
            <a:lvl9pPr marL="36536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722" y="2174892"/>
            <a:ext cx="4378032" cy="3951607"/>
          </a:xfrm>
          <a:prstGeom prst="rect">
            <a:avLst/>
          </a:prstGeom>
        </p:spPr>
        <p:txBody>
          <a:bodyPr lIns="91340" tIns="45672" rIns="91340" bIns="4567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1593" y="1535397"/>
            <a:ext cx="4379686" cy="639497"/>
          </a:xfrm>
          <a:prstGeom prst="rect">
            <a:avLst/>
          </a:prstGeom>
        </p:spPr>
        <p:txBody>
          <a:bodyPr lIns="91340" tIns="45672" rIns="91340" bIns="45672" anchor="b"/>
          <a:lstStyle>
            <a:lvl1pPr marL="0" indent="0">
              <a:buNone/>
              <a:defRPr sz="2400" b="1"/>
            </a:lvl1pPr>
            <a:lvl2pPr marL="456704" indent="0">
              <a:buNone/>
              <a:defRPr sz="2000" b="1"/>
            </a:lvl2pPr>
            <a:lvl3pPr marL="913410" indent="0">
              <a:buNone/>
              <a:defRPr sz="1800" b="1"/>
            </a:lvl3pPr>
            <a:lvl4pPr marL="1370118" indent="0">
              <a:buNone/>
              <a:defRPr sz="1600" b="1"/>
            </a:lvl4pPr>
            <a:lvl5pPr marL="1826822" indent="0">
              <a:buNone/>
              <a:defRPr sz="1600" b="1"/>
            </a:lvl5pPr>
            <a:lvl6pPr marL="2283528" indent="0">
              <a:buNone/>
              <a:defRPr sz="1600" b="1"/>
            </a:lvl6pPr>
            <a:lvl7pPr marL="2740234" indent="0">
              <a:buNone/>
              <a:defRPr sz="1600" b="1"/>
            </a:lvl7pPr>
            <a:lvl8pPr marL="3196938" indent="0">
              <a:buNone/>
              <a:defRPr sz="1600" b="1"/>
            </a:lvl8pPr>
            <a:lvl9pPr marL="36536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1593" y="2174892"/>
            <a:ext cx="4379686" cy="3951607"/>
          </a:xfrm>
          <a:prstGeom prst="rect">
            <a:avLst/>
          </a:prstGeom>
        </p:spPr>
        <p:txBody>
          <a:bodyPr lIns="91340" tIns="45672" rIns="91340" bIns="4567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1A19-1D93-4F8B-9E6D-31C48843EFBA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8" y="274508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8CDC-8C24-41EB-BEDF-B575C1C02D43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CF0F-B634-4CF3-931D-8ACA2E5BC909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2" y="272993"/>
            <a:ext cx="3259532" cy="1162858"/>
          </a:xfrm>
          <a:prstGeom prst="rect">
            <a:avLst/>
          </a:prstGeom>
        </p:spPr>
        <p:txBody>
          <a:bodyPr lIns="91340" tIns="45672" rIns="91340" bIns="4567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385" y="272994"/>
            <a:ext cx="5537895" cy="5853506"/>
          </a:xfrm>
          <a:prstGeom prst="rect">
            <a:avLst/>
          </a:prstGeom>
        </p:spPr>
        <p:txBody>
          <a:bodyPr lIns="91340" tIns="45672" rIns="91340" bIns="4567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722" y="1435852"/>
            <a:ext cx="3259532" cy="4690648"/>
          </a:xfrm>
          <a:prstGeom prst="rect">
            <a:avLst/>
          </a:prstGeom>
        </p:spPr>
        <p:txBody>
          <a:bodyPr lIns="91340" tIns="45672" rIns="91340" bIns="45672"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0" indent="0">
              <a:buNone/>
              <a:defRPr sz="1000"/>
            </a:lvl3pPr>
            <a:lvl4pPr marL="1370118" indent="0">
              <a:buNone/>
              <a:defRPr sz="900"/>
            </a:lvl4pPr>
            <a:lvl5pPr marL="1826822" indent="0">
              <a:buNone/>
              <a:defRPr sz="900"/>
            </a:lvl5pPr>
            <a:lvl6pPr marL="2283528" indent="0">
              <a:buNone/>
              <a:defRPr sz="900"/>
            </a:lvl6pPr>
            <a:lvl7pPr marL="2740234" indent="0">
              <a:buNone/>
              <a:defRPr sz="900"/>
            </a:lvl7pPr>
            <a:lvl8pPr marL="3196938" indent="0">
              <a:buNone/>
              <a:defRPr sz="900"/>
            </a:lvl8pPr>
            <a:lvl9pPr marL="36536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374A-43D7-4D27-94ED-28E16BD20464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830" y="4800757"/>
            <a:ext cx="5944923" cy="567101"/>
          </a:xfrm>
          <a:prstGeom prst="rect">
            <a:avLst/>
          </a:prstGeom>
        </p:spPr>
        <p:txBody>
          <a:bodyPr lIns="91340" tIns="45672" rIns="91340" bIns="4567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830" y="612348"/>
            <a:ext cx="5944923" cy="4114498"/>
          </a:xfrm>
          <a:prstGeom prst="rect">
            <a:avLst/>
          </a:prstGeom>
        </p:spPr>
        <p:txBody>
          <a:bodyPr lIns="91340" tIns="45672" rIns="91340" bIns="45672"/>
          <a:lstStyle>
            <a:lvl1pPr marL="0" indent="0">
              <a:buNone/>
              <a:defRPr sz="3200"/>
            </a:lvl1pPr>
            <a:lvl2pPr marL="456704" indent="0">
              <a:buNone/>
              <a:defRPr sz="2800"/>
            </a:lvl2pPr>
            <a:lvl3pPr marL="913410" indent="0">
              <a:buNone/>
              <a:defRPr sz="2400"/>
            </a:lvl3pPr>
            <a:lvl4pPr marL="1370118" indent="0">
              <a:buNone/>
              <a:defRPr sz="2000"/>
            </a:lvl4pPr>
            <a:lvl5pPr marL="1826822" indent="0">
              <a:buNone/>
              <a:defRPr sz="2000"/>
            </a:lvl5pPr>
            <a:lvl6pPr marL="2283528" indent="0">
              <a:buNone/>
              <a:defRPr sz="2000"/>
            </a:lvl6pPr>
            <a:lvl7pPr marL="2740234" indent="0">
              <a:buNone/>
              <a:defRPr sz="2000"/>
            </a:lvl7pPr>
            <a:lvl8pPr marL="3196938" indent="0">
              <a:buNone/>
              <a:defRPr sz="2000"/>
            </a:lvl8pPr>
            <a:lvl9pPr marL="3653643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830" y="5367858"/>
            <a:ext cx="5944923" cy="803895"/>
          </a:xfrm>
          <a:prstGeom prst="rect">
            <a:avLst/>
          </a:prstGeom>
        </p:spPr>
        <p:txBody>
          <a:bodyPr lIns="91340" tIns="45672" rIns="91340" bIns="45672"/>
          <a:lstStyle>
            <a:lvl1pPr marL="0" indent="0">
              <a:buNone/>
              <a:defRPr sz="1400"/>
            </a:lvl1pPr>
            <a:lvl2pPr marL="456704" indent="0">
              <a:buNone/>
              <a:defRPr sz="1200"/>
            </a:lvl2pPr>
            <a:lvl3pPr marL="913410" indent="0">
              <a:buNone/>
              <a:defRPr sz="1000"/>
            </a:lvl3pPr>
            <a:lvl4pPr marL="1370118" indent="0">
              <a:buNone/>
              <a:defRPr sz="900"/>
            </a:lvl4pPr>
            <a:lvl5pPr marL="1826822" indent="0">
              <a:buNone/>
              <a:defRPr sz="900"/>
            </a:lvl5pPr>
            <a:lvl6pPr marL="2283528" indent="0">
              <a:buNone/>
              <a:defRPr sz="900"/>
            </a:lvl6pPr>
            <a:lvl7pPr marL="2740234" indent="0">
              <a:buNone/>
              <a:defRPr sz="900"/>
            </a:lvl7pPr>
            <a:lvl8pPr marL="3196938" indent="0">
              <a:buNone/>
              <a:defRPr sz="900"/>
            </a:lvl8pPr>
            <a:lvl9pPr marL="36536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1B66-1BA8-4238-B1DD-99088A6D2627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906000" cy="441325"/>
          </a:xfrm>
          <a:prstGeom prst="rect">
            <a:avLst/>
          </a:prstGeom>
          <a:solidFill>
            <a:srgbClr val="E66E3C"/>
          </a:solidFill>
          <a:ln w="9525" algn="ctr">
            <a:noFill/>
            <a:round/>
            <a:headEnd/>
            <a:tailEnd/>
          </a:ln>
        </p:spPr>
        <p:txBody>
          <a:bodyPr lIns="91340" tIns="45672" rIns="91340" bIns="45672"/>
          <a:lstStyle/>
          <a:p>
            <a:pPr defTabSz="954088">
              <a:defRPr/>
            </a:pPr>
            <a:endParaRPr lang="ru-RU" sz="2500"/>
          </a:p>
        </p:txBody>
      </p:sp>
      <p:sp>
        <p:nvSpPr>
          <p:cNvPr id="1027" name="Прямоугольник 7"/>
          <p:cNvSpPr>
            <a:spLocks noChangeArrowheads="1"/>
          </p:cNvSpPr>
          <p:nvPr/>
        </p:nvSpPr>
        <p:spPr bwMode="auto">
          <a:xfrm>
            <a:off x="1303338" y="646113"/>
            <a:ext cx="8602662" cy="271462"/>
          </a:xfrm>
          <a:prstGeom prst="rect">
            <a:avLst/>
          </a:prstGeom>
          <a:solidFill>
            <a:srgbClr val="C5BE2C"/>
          </a:solidFill>
          <a:ln w="9525" algn="ctr">
            <a:noFill/>
            <a:round/>
            <a:headEnd/>
            <a:tailEnd/>
          </a:ln>
        </p:spPr>
        <p:txBody>
          <a:bodyPr lIns="91340" tIns="45672" rIns="91340" bIns="45672"/>
          <a:lstStyle/>
          <a:p>
            <a:pPr defTabSz="954088">
              <a:defRPr/>
            </a:pPr>
            <a:endParaRPr lang="ru-RU" sz="2500"/>
          </a:p>
        </p:txBody>
      </p:sp>
      <p:sp>
        <p:nvSpPr>
          <p:cNvPr id="1028" name="Прямоугольник 8"/>
          <p:cNvSpPr>
            <a:spLocks noChangeArrowheads="1"/>
          </p:cNvSpPr>
          <p:nvPr/>
        </p:nvSpPr>
        <p:spPr bwMode="auto">
          <a:xfrm>
            <a:off x="1527175" y="917575"/>
            <a:ext cx="6702425" cy="66675"/>
          </a:xfrm>
          <a:prstGeom prst="rect">
            <a:avLst/>
          </a:prstGeom>
          <a:solidFill>
            <a:srgbClr val="F7D546"/>
          </a:solidFill>
          <a:ln w="9525" algn="ctr">
            <a:noFill/>
            <a:round/>
            <a:headEnd/>
            <a:tailEnd/>
          </a:ln>
        </p:spPr>
        <p:txBody>
          <a:bodyPr lIns="91340" tIns="45672" rIns="91340" bIns="45672"/>
          <a:lstStyle/>
          <a:p>
            <a:pPr defTabSz="954088">
              <a:defRPr/>
            </a:pPr>
            <a:endParaRPr lang="ru-RU" sz="25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441325"/>
            <a:ext cx="9906000" cy="307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40" tIns="45672" rIns="91340" bIns="45672"/>
          <a:lstStyle/>
          <a:p>
            <a:pPr defTabSz="954643">
              <a:defRPr/>
            </a:pPr>
            <a:endParaRPr lang="ru-RU" sz="2500" dirty="0">
              <a:cs typeface="+mn-cs"/>
            </a:endParaRPr>
          </a:p>
        </p:txBody>
      </p:sp>
      <p:pic>
        <p:nvPicPr>
          <p:cNvPr id="1030" name="Рисунок 4" descr="67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7325" y="533400"/>
            <a:ext cx="9667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9307513" y="6483350"/>
            <a:ext cx="598487" cy="271463"/>
          </a:xfrm>
          <a:prstGeom prst="rect">
            <a:avLst/>
          </a:prstGeom>
          <a:solidFill>
            <a:srgbClr val="C00000"/>
          </a:solidFill>
        </p:spPr>
        <p:txBody>
          <a:bodyPr lIns="91340" tIns="45672" rIns="91340" bIns="45672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34ED25-F7FF-47F5-A622-91DEF33971E8}" type="slidenum">
              <a:rPr lang="ru-RU" sz="1200" smtClean="0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ru-RU" sz="12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2" name="Rectangle 4"/>
          <p:cNvSpPr txBox="1">
            <a:spLocks noChangeArrowheads="1"/>
          </p:cNvSpPr>
          <p:nvPr/>
        </p:nvSpPr>
        <p:spPr bwMode="auto">
          <a:xfrm>
            <a:off x="6454775" y="6483350"/>
            <a:ext cx="2817813" cy="271463"/>
          </a:xfrm>
          <a:prstGeom prst="rect">
            <a:avLst/>
          </a:prstGeom>
          <a:noFill/>
          <a:ln>
            <a:noFill/>
          </a:ln>
          <a:extLst/>
        </p:spPr>
        <p:txBody>
          <a:bodyPr lIns="91340" tIns="45672" rIns="91340" bIns="45672" anchor="ctr"/>
          <a:lstStyle>
            <a:lvl1pPr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1100" smtClean="0"/>
          </a:p>
        </p:txBody>
      </p:sp>
      <p:sp>
        <p:nvSpPr>
          <p:cNvPr id="1033" name="Rectangle 4"/>
          <p:cNvSpPr txBox="1">
            <a:spLocks noChangeArrowheads="1"/>
          </p:cNvSpPr>
          <p:nvPr/>
        </p:nvSpPr>
        <p:spPr bwMode="auto">
          <a:xfrm>
            <a:off x="5313363" y="6483350"/>
            <a:ext cx="3959225" cy="271463"/>
          </a:xfrm>
          <a:prstGeom prst="rect">
            <a:avLst/>
          </a:prstGeom>
          <a:noFill/>
          <a:ln>
            <a:noFill/>
          </a:ln>
          <a:extLst/>
        </p:spPr>
        <p:txBody>
          <a:bodyPr lIns="91340" tIns="45672" rIns="91340" bIns="45672" anchor="ctr"/>
          <a:lstStyle>
            <a:lvl1pPr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408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100" smtClean="0"/>
              <a:t>Отдел мониторинга стратегического развития</a:t>
            </a:r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13" y="6508750"/>
            <a:ext cx="1201737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2512CD-279E-4FE0-8F60-1F4302DA55BA}" type="datetime1">
              <a:rPr lang="ru-RU"/>
              <a:pPr>
                <a:defRPr/>
              </a:pPr>
              <a:t>05.10.2017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  <p:sldLayoutId id="2147484876" r:id="rId12"/>
    <p:sldLayoutId id="2147484877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54088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54088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defTabSz="954088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defTabSz="954088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defTabSz="954088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6704" algn="l" defTabSz="95464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3410" algn="l" defTabSz="95464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0118" algn="l" defTabSz="95464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6822" algn="l" defTabSz="954643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357188" indent="-357188" algn="l" defTabSz="9540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540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27125" indent="-212725" algn="l" defTabSz="95408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497013" indent="-127000" algn="l" defTabSz="9540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870075" indent="-42863" algn="l" defTabSz="954088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327929" indent="-44402" algn="l" defTabSz="954643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2784637" indent="-44402" algn="l" defTabSz="954643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241340" indent="-44402" algn="l" defTabSz="954643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698045" indent="-44402" algn="l" defTabSz="954643" rtl="0" fontAlgn="base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8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2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28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3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38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43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yrat.khafizov\Documents\НОВАЯ ПАПКА_инф для работы\Фотографии\Эскизы\клю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95" y="1187875"/>
            <a:ext cx="36004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7388" y="44624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>
            <a:lvl1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6704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3410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0118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6822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ru-RU" sz="1800" dirty="0" smtClean="0"/>
              <a:t>ПРОЕКТ «КОЛЛЕДЖ БУДУЩЕГО ТАТАРСТАНА»</a:t>
            </a:r>
            <a:endParaRPr lang="ru-RU" sz="1800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844529" y="2564904"/>
            <a:ext cx="4608512" cy="129540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ПРОЕКТ </a:t>
            </a:r>
            <a:b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/>
            </a:r>
            <a:b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"КОЛЛЕДЖ БУДУЩЕГО ТАТАРСТАНА"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6" name="Текст 5"/>
          <p:cNvSpPr txBox="1">
            <a:spLocks/>
          </p:cNvSpPr>
          <p:nvPr/>
        </p:nvSpPr>
        <p:spPr>
          <a:xfrm>
            <a:off x="5889104" y="6369050"/>
            <a:ext cx="2519362" cy="238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г. Альметьевск</a:t>
            </a:r>
            <a:r>
              <a:rPr lang="en-US" altLang="ru-RU" sz="14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- 2017</a:t>
            </a:r>
            <a:endParaRPr lang="ru-RU" altLang="ru-RU" sz="14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20" name="Picture 8" descr="C:\Users\ayrat.khafizov\Documents\НОВАЯ ПАПКА_инф для работы\Фотографии\БЛОГ В ВК\ав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8548" r="10445" b="28377"/>
          <a:stretch/>
        </p:blipFill>
        <p:spPr bwMode="auto">
          <a:xfrm>
            <a:off x="416496" y="1268761"/>
            <a:ext cx="410445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639642" y="1004535"/>
            <a:ext cx="615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с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года Правительством Республики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и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Группой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ЧТПЗ на основе государственно-частного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партнерства. </a:t>
            </a:r>
          </a:p>
          <a:p>
            <a:pPr lvl="0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обучение по немецкой системе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дуального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учебного времени занимает теория, 60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- практика, таким образом, большую часть времени обучения студенты ГБПОУ «Альметьевский профессиональный колледж» проводят в ОАО «АЛНАС».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39642" y="2305903"/>
            <a:ext cx="6219193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г. –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социально-образовательного проекта «Колледж будущего Татарстана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г. –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Визит Президента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Р.Н. </a:t>
            </a:r>
            <a:r>
              <a:rPr lang="ru-RU" sz="11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Минниханова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 Будущего, подписание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сотрудничестве в сфере подготовки кадров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2015-2016 гг. между Министерством образования и науки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и Группой ЧТПЗ </a:t>
            </a:r>
            <a:endParaRPr lang="ru-RU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2016 г. –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сотрудничестве на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2017-2019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между Министерством образования и науки Республики Татарстан и Группой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ЧТПЗ в рамках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движения «Молодые профессионалы»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подготовки участников к мировому чемпионату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– 2019</a:t>
            </a:r>
            <a:endParaRPr lang="ru-RU" sz="11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2017 г.-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Визит Президента Республики Татарстан на открытие нового корпуса Колледжа Будущего Татарстана </a:t>
            </a:r>
            <a:endParaRPr lang="ru-RU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4167" y="5415783"/>
            <a:ext cx="6186078" cy="133366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Условия финансирования проекта</a:t>
            </a:r>
            <a:endParaRPr lang="en-US" sz="1300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Правительство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Республики Татарстан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Arial" pitchFamily="34" charset="0"/>
              </a:rPr>
              <a:t>объем финансирования  - 95 млн. руб</a:t>
            </a:r>
            <a:r>
              <a:rPr lang="ru-RU" sz="1300" b="1" dirty="0" smtClean="0">
                <a:latin typeface="+mn-lt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ЗАО «РИМЕРА» </a:t>
            </a:r>
            <a:endParaRPr lang="ru-RU" sz="13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cs typeface="Arial" pitchFamily="34" charset="0"/>
              </a:rPr>
              <a:t>объем финансирования  - </a:t>
            </a:r>
            <a:r>
              <a:rPr lang="ru-RU" sz="1300" dirty="0" smtClean="0">
                <a:cs typeface="Arial" pitchFamily="34" charset="0"/>
              </a:rPr>
              <a:t>120 </a:t>
            </a:r>
            <a:r>
              <a:rPr lang="ru-RU" sz="1300" dirty="0">
                <a:cs typeface="Arial" pitchFamily="34" charset="0"/>
              </a:rPr>
              <a:t>млн. руб</a:t>
            </a:r>
            <a:r>
              <a:rPr lang="ru-RU" sz="1300" dirty="0" smtClean="0">
                <a:cs typeface="Arial" pitchFamily="34" charset="0"/>
              </a:rPr>
              <a:t>.</a:t>
            </a:r>
            <a:endParaRPr lang="ru-RU" sz="1300" u="sng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 descr="https://pp.vk.me/c628818/v628818596/20c82/4wAa-_sA5x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/>
          <a:stretch/>
        </p:blipFill>
        <p:spPr bwMode="auto">
          <a:xfrm>
            <a:off x="99928" y="3538943"/>
            <a:ext cx="3480254" cy="22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" y="5644208"/>
            <a:ext cx="3517127" cy="109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11" y="5290819"/>
            <a:ext cx="896424" cy="109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7388" y="44624"/>
            <a:ext cx="8916557" cy="1143251"/>
          </a:xfrm>
          <a:prstGeom prst="rect">
            <a:avLst/>
          </a:prstGeom>
        </p:spPr>
        <p:txBody>
          <a:bodyPr lIns="91340" tIns="45672" rIns="91340" bIns="45672"/>
          <a:lstStyle>
            <a:lvl1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6704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3410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0118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6822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ru-RU" sz="1800" dirty="0" smtClean="0"/>
              <a:t>ПРОЕКТ «КОЛЛЕДЖ БУДУЩЕГО ТАТАРСТАНА»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" y="1215706"/>
            <a:ext cx="3480254" cy="230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01" y="116632"/>
            <a:ext cx="8916557" cy="1143251"/>
          </a:xfrm>
        </p:spPr>
        <p:txBody>
          <a:bodyPr/>
          <a:lstStyle/>
          <a:p>
            <a:pPr algn="r"/>
            <a:r>
              <a:rPr lang="ru-RU" sz="1800" dirty="0" smtClean="0"/>
              <a:t>ДВИЖЕНИЕ </a:t>
            </a:r>
            <a:r>
              <a:rPr lang="en-US" sz="1800" dirty="0" smtClean="0"/>
              <a:t>WORLDSKILLS RUSSIA</a:t>
            </a:r>
            <a:endParaRPr lang="ru-RU" sz="1800" dirty="0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167858" y="1340768"/>
            <a:ext cx="439248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Согласно соглашению между Министерством образования и науки РТ и ЗАО «РИМЕРА» </a:t>
            </a:r>
            <a:r>
              <a:rPr lang="ru-RU" sz="1400" dirty="0" smtClean="0"/>
              <a:t>в 2016 </a:t>
            </a:r>
            <a:r>
              <a:rPr lang="ru-RU" sz="1400" dirty="0"/>
              <a:t>году на базе </a:t>
            </a:r>
            <a:r>
              <a:rPr lang="ru-RU" sz="1400" dirty="0" smtClean="0"/>
              <a:t>«Колледж будущего Татарстана» </a:t>
            </a:r>
            <a:r>
              <a:rPr lang="ru-RU" sz="1400" dirty="0"/>
              <a:t>открылись бесплатные </a:t>
            </a:r>
            <a:r>
              <a:rPr lang="ru-RU" sz="1400" dirty="0" smtClean="0"/>
              <a:t>факультативные занятия </a:t>
            </a:r>
            <a:r>
              <a:rPr lang="ru-RU" sz="1400" dirty="0"/>
              <a:t>для </a:t>
            </a:r>
            <a:r>
              <a:rPr lang="ru-RU" sz="1400" dirty="0" smtClean="0"/>
              <a:t>школьников и студентов </a:t>
            </a:r>
            <a:r>
              <a:rPr lang="ru-RU" sz="1400" b="1" dirty="0" smtClean="0">
                <a:latin typeface="+mn-lt"/>
              </a:rPr>
              <a:t>по стандартам </a:t>
            </a:r>
            <a:r>
              <a:rPr lang="en-US" sz="1400" b="1" dirty="0" err="1" smtClean="0">
                <a:latin typeface="+mn-lt"/>
              </a:rPr>
              <a:t>WorldSkills</a:t>
            </a:r>
            <a:r>
              <a:rPr lang="ru-RU" sz="1400" b="1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Russia</a:t>
            </a:r>
            <a:r>
              <a:rPr lang="ru-RU" sz="1400" b="1" dirty="0" smtClean="0">
                <a:latin typeface="+mn-lt"/>
              </a:rPr>
              <a:t> (в </a:t>
            </a:r>
            <a:r>
              <a:rPr lang="ru-RU" sz="1400" b="1" dirty="0" err="1" smtClean="0">
                <a:latin typeface="+mn-lt"/>
              </a:rPr>
              <a:t>т.ч</a:t>
            </a:r>
            <a:r>
              <a:rPr lang="ru-RU" sz="1400" b="1" dirty="0" smtClean="0">
                <a:latin typeface="+mn-lt"/>
              </a:rPr>
              <a:t>. </a:t>
            </a:r>
            <a:r>
              <a:rPr lang="en-US" sz="1400" b="1" dirty="0" err="1" smtClean="0">
                <a:latin typeface="+mn-lt"/>
              </a:rPr>
              <a:t>JuniorSkills</a:t>
            </a:r>
            <a:r>
              <a:rPr lang="en-US" sz="1400" b="1" dirty="0" smtClean="0">
                <a:latin typeface="+mn-lt"/>
              </a:rPr>
              <a:t>)</a:t>
            </a:r>
            <a:r>
              <a:rPr lang="ru-RU" sz="1400" b="1" dirty="0" smtClean="0">
                <a:latin typeface="+mn-lt"/>
              </a:rPr>
              <a:t> по </a:t>
            </a:r>
            <a:r>
              <a:rPr lang="ru-RU" sz="1400" b="1" dirty="0">
                <a:latin typeface="+mn-lt"/>
              </a:rPr>
              <a:t>приоритетным компетенциям «</a:t>
            </a:r>
            <a:r>
              <a:rPr lang="ru-RU" sz="1400" b="1" dirty="0" err="1">
                <a:latin typeface="+mn-lt"/>
              </a:rPr>
              <a:t>Мехатроника</a:t>
            </a:r>
            <a:r>
              <a:rPr lang="ru-RU" sz="1400" b="1" dirty="0">
                <a:latin typeface="+mn-lt"/>
              </a:rPr>
              <a:t>», «Фрезерные работы на станках с ЧПУ», «Токарные работы на станках с ЧПУ», </a:t>
            </a:r>
            <a:r>
              <a:rPr lang="ru-RU" sz="1400" b="1" dirty="0" smtClean="0">
                <a:latin typeface="+mn-lt"/>
              </a:rPr>
              <a:t>а также по профессиям </a:t>
            </a:r>
            <a:r>
              <a:rPr lang="ru-RU" sz="1400" b="1" dirty="0">
                <a:latin typeface="+mn-lt"/>
              </a:rPr>
              <a:t>«Электромонтаж», </a:t>
            </a:r>
            <a:r>
              <a:rPr lang="ru-RU" sz="1400" dirty="0">
                <a:latin typeface="+mn-lt"/>
              </a:rPr>
              <a:t>«Инженерная графика CAD</a:t>
            </a:r>
            <a:r>
              <a:rPr lang="ru-RU" sz="1400" dirty="0" smtClean="0">
                <a:latin typeface="+mn-lt"/>
              </a:rPr>
              <a:t>»,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«</a:t>
            </a:r>
            <a:r>
              <a:rPr lang="ru-RU" sz="1400" b="1" dirty="0">
                <a:latin typeface="+mn-lt"/>
              </a:rPr>
              <a:t>Сварочные технологии</a:t>
            </a:r>
            <a:r>
              <a:rPr lang="ru-RU" sz="1400" b="1" dirty="0" smtClean="0">
                <a:latin typeface="+mn-lt"/>
              </a:rPr>
              <a:t>». Занятия ведутся  лучшими специалистами ОАО «АЛНАС».</a:t>
            </a:r>
            <a:endParaRPr lang="ru-RU" sz="1400" dirty="0" smtClean="0">
              <a:latin typeface="+mn-lt"/>
            </a:endParaRPr>
          </a:p>
        </p:txBody>
      </p:sp>
      <p:pic>
        <p:nvPicPr>
          <p:cNvPr id="9" name="Picture 4" descr="http://wsr-kazan2014.ru/templates/template13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4664422"/>
            <a:ext cx="2304256" cy="1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9490"/>
            <a:ext cx="1928664" cy="55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Documents and Settings\s.denisov\Мои документы\Мои рисунки\лого колледж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821554"/>
            <a:ext cx="2162175" cy="18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4723662"/>
            <a:ext cx="12272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pp.userapi.com/c639527/v639527210/705b/z5YuzgUdk7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5" y="1340768"/>
            <a:ext cx="4751601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23" y="125509"/>
            <a:ext cx="8916557" cy="1143251"/>
          </a:xfrm>
        </p:spPr>
        <p:txBody>
          <a:bodyPr/>
          <a:lstStyle/>
          <a:p>
            <a:pPr algn="r"/>
            <a:r>
              <a:rPr lang="ru-RU" sz="1800" dirty="0">
                <a:latin typeface="Arial Narrow" pitchFamily="34" charset="0"/>
              </a:rPr>
              <a:t>ОБЩАЯ СХЕМА РЕАЛИЗАЦИИ ПОДГОТОВКИ КАДРОВ </a:t>
            </a:r>
            <a:br>
              <a:rPr lang="ru-RU" sz="1800" dirty="0"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</a:rPr>
              <a:t>ДЛЯ КОМПАНИИ</a:t>
            </a:r>
            <a:endParaRPr lang="ru-RU" sz="1800" dirty="0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1340768"/>
            <a:ext cx="8969821" cy="129614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Работа по профессиональной ориентации является важнейшим фактором,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обеспечивающим 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осмысленный выбор школьниками профессий и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специальностей, наиболее 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перспективных с точки зрения развития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региона.  В соответствии  с этим </a:t>
            </a:r>
            <a:r>
              <a:rPr lang="ru-RU" sz="1400" kern="0" dirty="0" smtClean="0"/>
              <a:t>подготовка </a:t>
            </a:r>
            <a:r>
              <a:rPr lang="ru-RU" sz="1400" kern="0" dirty="0"/>
              <a:t>персонала для ОАО «Алнас</a:t>
            </a:r>
            <a:r>
              <a:rPr lang="ru-RU" sz="1400" kern="0" dirty="0" smtClean="0"/>
              <a:t>» и ГК «РИМЕРА»,  в целом,  </a:t>
            </a:r>
            <a:r>
              <a:rPr lang="ru-RU" sz="1400" kern="0" dirty="0"/>
              <a:t>начинается со школы, далее обучение в ГБПОУ «</a:t>
            </a:r>
            <a:r>
              <a:rPr lang="ru-RU" sz="1400" kern="0" dirty="0" err="1"/>
              <a:t>Альметьевский</a:t>
            </a:r>
            <a:r>
              <a:rPr lang="ru-RU" sz="1400" kern="0" dirty="0"/>
              <a:t> профессиональный колледж» на проекте «Колледж Будущего Татарстана». </a:t>
            </a:r>
            <a:r>
              <a:rPr lang="ru-RU" sz="1400" kern="0" dirty="0" smtClean="0"/>
              <a:t>Военнообязанным выпускникам </a:t>
            </a:r>
            <a:r>
              <a:rPr lang="ru-RU" sz="1400" kern="0" dirty="0"/>
              <a:t>колледжа </a:t>
            </a:r>
            <a:r>
              <a:rPr lang="ru-RU" sz="1400" kern="0" dirty="0" smtClean="0"/>
              <a:t>после прохождения  военной </a:t>
            </a:r>
            <a:r>
              <a:rPr lang="ru-RU" sz="1400" kern="0" dirty="0"/>
              <a:t>службу в рядах РА </a:t>
            </a:r>
            <a:r>
              <a:rPr lang="ru-RU" sz="1400" kern="0" dirty="0" smtClean="0"/>
              <a:t> гарантировано </a:t>
            </a:r>
            <a:r>
              <a:rPr lang="ru-RU" sz="1400" kern="0" dirty="0"/>
              <a:t>трудоустройство в </a:t>
            </a:r>
            <a:r>
              <a:rPr lang="ru-RU" sz="1400" kern="0" dirty="0" smtClean="0"/>
              <a:t>ГК «РИМЕРА».</a:t>
            </a:r>
            <a:endParaRPr lang="ru-RU" sz="1400" kern="0" dirty="0"/>
          </a:p>
          <a:p>
            <a:pPr>
              <a:defRPr/>
            </a:pPr>
            <a:endParaRPr lang="ru-RU" sz="1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3251831"/>
              </p:ext>
            </p:extLst>
          </p:nvPr>
        </p:nvGraphicFramePr>
        <p:xfrm>
          <a:off x="468089" y="2780928"/>
          <a:ext cx="8753797" cy="22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Двойная стрелка влево/вправо 7"/>
          <p:cNvSpPr/>
          <p:nvPr/>
        </p:nvSpPr>
        <p:spPr bwMode="auto">
          <a:xfrm>
            <a:off x="529333" y="4509120"/>
            <a:ext cx="8784976" cy="504056"/>
          </a:xfrm>
          <a:prstGeom prst="leftRightArrow">
            <a:avLst/>
          </a:prstGeom>
          <a:solidFill>
            <a:schemeClr val="bg1">
              <a:lumMod val="85000"/>
              <a:alpha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 marL="355600" indent="-355600" algn="ctr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WORLDSKILLS</a:t>
            </a:r>
            <a:endParaRPr lang="ru-RU" sz="1600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457825" y="5157192"/>
            <a:ext cx="3746330" cy="997739"/>
            <a:chOff x="7198823" y="898989"/>
            <a:chExt cx="1713072" cy="10278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98823" y="898989"/>
              <a:ext cx="1713072" cy="102784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228927" y="929093"/>
              <a:ext cx="1652864" cy="9676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ВУЗ</a:t>
              </a:r>
              <a:endParaRPr lang="ru-RU" sz="2400" b="1" kern="1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23" y="125509"/>
            <a:ext cx="8916557" cy="1143251"/>
          </a:xfrm>
        </p:spPr>
        <p:txBody>
          <a:bodyPr/>
          <a:lstStyle/>
          <a:p>
            <a:pPr algn="r"/>
            <a:r>
              <a:rPr lang="ru-RU" sz="1800" dirty="0" smtClean="0">
                <a:latin typeface="Arial Narrow" pitchFamily="34" charset="0"/>
              </a:rPr>
              <a:t>МЕТОДЫ ПРИВЛЕЧЕНИЯ ШКОЛЬНИКОВ В ТЕХНИЧЕСКИЕ КРУЖКИ</a:t>
            </a:r>
            <a:r>
              <a:rPr lang="ru-RU" sz="1800" dirty="0">
                <a:latin typeface="Arial Narrow" pitchFamily="34" charset="0"/>
              </a:rPr>
              <a:t/>
            </a:r>
            <a:br>
              <a:rPr lang="ru-RU" sz="1800" dirty="0">
                <a:latin typeface="Arial Narrow" pitchFamily="34" charset="0"/>
              </a:rPr>
            </a:br>
            <a:endParaRPr lang="ru-RU" sz="1800" dirty="0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88" y="1340768"/>
            <a:ext cx="8969821" cy="1296144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ru-RU" sz="1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4" descr="https://pp.userapi.com/c637528/v637528210/39200/hxAt_o6WF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268759"/>
            <a:ext cx="358198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pp.userapi.com/c636627/v636627210/68e09/GL_4fe0vI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3933129"/>
            <a:ext cx="358198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79776" y="1268760"/>
            <a:ext cx="5281735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/>
              <a:t>Проведение «круглых столов</a:t>
            </a:r>
            <a:r>
              <a:rPr lang="ru-RU" altLang="ru-RU" sz="1400" dirty="0" smtClean="0"/>
              <a:t>», экскурсий по заводу «</a:t>
            </a:r>
            <a:r>
              <a:rPr lang="ru-RU" altLang="ru-RU" sz="1400" dirty="0" err="1" smtClean="0"/>
              <a:t>Алнас</a:t>
            </a:r>
            <a:r>
              <a:rPr lang="ru-RU" altLang="ru-RU" sz="1400" dirty="0" smtClean="0"/>
              <a:t>» и «Колледж будущего Татарстана»  для школьников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Встреча с школьниками и их родителями на площадке учебных заведений, презентация деятельности «Колледж будущего Татарстана»  и ОАО «</a:t>
            </a:r>
            <a:r>
              <a:rPr lang="ru-RU" altLang="ru-RU" sz="1400" dirty="0" err="1" smtClean="0"/>
              <a:t>Алнас</a:t>
            </a:r>
            <a:r>
              <a:rPr lang="ru-RU" altLang="ru-RU" sz="1400" dirty="0" smtClean="0"/>
              <a:t>»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Проведение Дня открытых дверей в стенах проекта «Колледж будущего Татарстана» 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Привлечение лучших специалистов к проведению занятий в технических кружках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endParaRPr lang="ru-RU" altLang="ru-RU" sz="1400" u="sng" dirty="0"/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1400" u="sng" dirty="0" smtClean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39" y="3972919"/>
            <a:ext cx="3672407" cy="255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268663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Заголовок 15"/>
          <p:cNvSpPr txBox="1">
            <a:spLocks/>
          </p:cNvSpPr>
          <p:nvPr/>
        </p:nvSpPr>
        <p:spPr>
          <a:xfrm>
            <a:off x="3831580" y="104384"/>
            <a:ext cx="5545137" cy="649288"/>
          </a:xfrm>
          <a:prstGeom prst="rect">
            <a:avLst/>
          </a:prstGeom>
        </p:spPr>
        <p:txBody>
          <a:bodyPr rtlCol="0"/>
          <a:lstStyle>
            <a:lvl1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6704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3410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0118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6822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СПЕЦИАЛИЗИРОННЫЙ ЦЕНТР КОМТЕПЕНЦИЙ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696395" y="1513597"/>
            <a:ext cx="468032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 smtClean="0"/>
              <a:t>В </a:t>
            </a:r>
            <a:r>
              <a:rPr lang="ru-RU" sz="1400" dirty="0"/>
              <a:t>2016 году «Колледж будущего Татарстана» совместно с партнером проекта </a:t>
            </a:r>
            <a:r>
              <a:rPr lang="ru-RU" sz="1400" dirty="0" smtClean="0"/>
              <a:t>ГБПОУ «</a:t>
            </a:r>
            <a:r>
              <a:rPr lang="ru-RU" sz="1400" dirty="0" err="1" smtClean="0"/>
              <a:t>Альметьевский</a:t>
            </a:r>
            <a:r>
              <a:rPr lang="ru-RU" sz="1400" dirty="0" smtClean="0"/>
              <a:t> </a:t>
            </a:r>
            <a:r>
              <a:rPr lang="ru-RU" sz="1400" dirty="0"/>
              <a:t>профессиональным </a:t>
            </a:r>
            <a:r>
              <a:rPr lang="ru-RU" sz="1400" dirty="0" smtClean="0"/>
              <a:t>колледж» </a:t>
            </a:r>
            <a:r>
              <a:rPr lang="ru-RU" sz="1400" dirty="0"/>
              <a:t>получили статус республиканского центра компетенции по подготовке </a:t>
            </a:r>
            <a:r>
              <a:rPr lang="ru-RU" sz="1400" dirty="0" smtClean="0"/>
              <a:t>школьников</a:t>
            </a:r>
            <a:r>
              <a:rPr lang="ru-RU" sz="1400" dirty="0"/>
              <a:t> </a:t>
            </a:r>
            <a:r>
              <a:rPr lang="ru-RU" sz="1400" dirty="0" smtClean="0"/>
              <a:t>к </a:t>
            </a:r>
            <a:r>
              <a:rPr lang="ru-RU" sz="1400" dirty="0"/>
              <a:t>соревнованиям по стандартам </a:t>
            </a:r>
            <a:r>
              <a:rPr lang="en-US" sz="1400" dirty="0" err="1"/>
              <a:t>WorldSkills</a:t>
            </a:r>
            <a:r>
              <a:rPr lang="ru-RU" sz="1400" dirty="0"/>
              <a:t> </a:t>
            </a:r>
            <a:r>
              <a:rPr lang="en-US" sz="1400" dirty="0"/>
              <a:t>Russia </a:t>
            </a:r>
            <a:r>
              <a:rPr lang="ru-RU" sz="1400" dirty="0" smtClean="0"/>
              <a:t> и </a:t>
            </a:r>
            <a:r>
              <a:rPr lang="ru-RU" sz="1400" dirty="0" err="1" smtClean="0"/>
              <a:t>JuniorSkills</a:t>
            </a:r>
            <a:r>
              <a:rPr lang="ru-RU" sz="1400" dirty="0" smtClean="0"/>
              <a:t> </a:t>
            </a:r>
            <a:r>
              <a:rPr lang="ru-RU" sz="1400" dirty="0"/>
              <a:t>в компетенции </a:t>
            </a:r>
            <a:r>
              <a:rPr lang="ru-RU" sz="1400" dirty="0" smtClean="0"/>
              <a:t>«</a:t>
            </a:r>
            <a:r>
              <a:rPr lang="ru-RU" sz="1400" dirty="0" err="1"/>
              <a:t>м</a:t>
            </a:r>
            <a:r>
              <a:rPr lang="ru-RU" sz="1400" dirty="0" err="1" smtClean="0"/>
              <a:t>ехатроника</a:t>
            </a:r>
            <a:r>
              <a:rPr lang="ru-RU" sz="1400" dirty="0"/>
              <a:t>». В новом статусе Колледж получил возможность распространять в Татарстане свой опыт по обучению детей и молодежи компетенциям </a:t>
            </a:r>
            <a:r>
              <a:rPr lang="ru-RU" sz="1400" dirty="0" err="1"/>
              <a:t>WorldSkills</a:t>
            </a:r>
            <a:r>
              <a:rPr lang="ru-RU" sz="1400" dirty="0"/>
              <a:t>, создавая на площадках школ тренировочные базы. </a:t>
            </a:r>
            <a:endParaRPr lang="ru-RU" sz="1400" b="1" dirty="0" smtClean="0">
              <a:latin typeface="+mn-lt"/>
            </a:endParaRPr>
          </a:p>
        </p:txBody>
      </p:sp>
      <p:pic>
        <p:nvPicPr>
          <p:cNvPr id="2" name="Picture 2" descr="C:\Users\Gulshat.Kadyrova\Desktop\CA8V4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62" y="4697818"/>
            <a:ext cx="2501668" cy="17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ulshat.Kadyrova\Desktop\CA8V4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96752"/>
            <a:ext cx="3811154" cy="25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ulshat.Kadyrova\Desktop\IMG_98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" y="3935042"/>
            <a:ext cx="3794442" cy="25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ulshat.Kadyrova\Desktop\CA8V45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39" y="4697818"/>
            <a:ext cx="2650692" cy="17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808984" y="1163867"/>
            <a:ext cx="46805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 smtClean="0"/>
              <a:t>«</a:t>
            </a:r>
            <a:r>
              <a:rPr lang="ru-RU" sz="1400" dirty="0"/>
              <a:t>Колледж будущего Татарстана» подготовил к региональному этапу чемпионата профессионального </a:t>
            </a:r>
            <a:r>
              <a:rPr lang="ru-RU" sz="1400" dirty="0" smtClean="0"/>
              <a:t>мастерства, прошедший в феврале 2017 г. в г. Казани, 34 </a:t>
            </a:r>
            <a:r>
              <a:rPr lang="ru-RU" sz="1400" dirty="0"/>
              <a:t>школьника в компетенциях «</a:t>
            </a:r>
            <a:r>
              <a:rPr lang="ru-RU" sz="1400" dirty="0" err="1"/>
              <a:t>мехатроника</a:t>
            </a:r>
            <a:r>
              <a:rPr lang="ru-RU" sz="1400" dirty="0"/>
              <a:t>», «электромонтаж» и «инженерный дизайн». </a:t>
            </a:r>
            <a:r>
              <a:rPr lang="ru-RU" sz="1400" dirty="0" smtClean="0"/>
              <a:t>По </a:t>
            </a:r>
            <a:r>
              <a:rPr lang="ru-RU" sz="1400" dirty="0"/>
              <a:t>итогам соревнований </a:t>
            </a:r>
            <a:r>
              <a:rPr lang="ru-RU" sz="1400" dirty="0" smtClean="0"/>
              <a:t>школьники, занимающиеся в технических кружках при Колледже, завоевали </a:t>
            </a:r>
            <a:r>
              <a:rPr lang="ru-RU" sz="1400" dirty="0"/>
              <a:t>шесть призовых </a:t>
            </a:r>
            <a:r>
              <a:rPr lang="ru-RU" sz="1400" dirty="0" smtClean="0"/>
              <a:t>мест в региональном этапе и 3 место в национальном чемпионате «Молодые профессионалы»</a:t>
            </a:r>
            <a:r>
              <a:rPr lang="en-US" sz="1400" dirty="0"/>
              <a:t> (</a:t>
            </a:r>
            <a:r>
              <a:rPr lang="en-US" sz="1400" dirty="0" err="1"/>
              <a:t>WorldSkills</a:t>
            </a:r>
            <a:r>
              <a:rPr lang="en-US" sz="1400" dirty="0"/>
              <a:t> Russia)</a:t>
            </a:r>
            <a:r>
              <a:rPr lang="ru-RU" sz="1400" dirty="0" smtClean="0"/>
              <a:t> по компетенции «</a:t>
            </a:r>
            <a:r>
              <a:rPr lang="ru-RU" sz="1400" dirty="0" err="1" smtClean="0"/>
              <a:t>мехатроника</a:t>
            </a:r>
            <a:r>
              <a:rPr lang="ru-RU" sz="1400" dirty="0" smtClean="0"/>
              <a:t>»  в возрастной группе 14+ . </a:t>
            </a:r>
            <a:endParaRPr lang="ru-RU" sz="1400" b="1" dirty="0" smtClean="0">
              <a:latin typeface="+mn-lt"/>
            </a:endParaRPr>
          </a:p>
        </p:txBody>
      </p:sp>
      <p:pic>
        <p:nvPicPr>
          <p:cNvPr id="2051" name="Picture 3" descr="C:\Users\Gulshat.Kadyrova\Desktop\240517-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0" y="1196532"/>
            <a:ext cx="3792538" cy="23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1" y="3907660"/>
            <a:ext cx="3877171" cy="25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Gulshat.Kadyrova\Desktop\CA8V4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959484"/>
            <a:ext cx="3924720" cy="25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4722" y="3228658"/>
            <a:ext cx="8352928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400" u="sng" dirty="0" smtClean="0"/>
              <a:t>Цели </a:t>
            </a:r>
            <a:r>
              <a:rPr lang="ru-RU" altLang="ru-RU" sz="1400" u="sng" dirty="0"/>
              <a:t>на 2018год</a:t>
            </a:r>
            <a:r>
              <a:rPr lang="ru-RU" altLang="ru-RU" sz="1400" u="sng" dirty="0" smtClean="0"/>
              <a:t>: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Дополнительное  привлечение </a:t>
            </a:r>
            <a:r>
              <a:rPr lang="ru-RU" altLang="ru-RU" sz="1400" dirty="0" smtClean="0"/>
              <a:t>в кружки не менее 100 школьников и студентов</a:t>
            </a:r>
            <a:endParaRPr lang="ru-RU" altLang="ru-RU" sz="1400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/>
              <a:t>Призовое место в городском конкурсе профессионального мастерства г. Альметьевск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/>
              <a:t>Призовые места в национальном конкурсе профессионального мастерства </a:t>
            </a:r>
            <a:r>
              <a:rPr lang="en-US" altLang="ru-RU" sz="1400" dirty="0" err="1"/>
              <a:t>WorldSkills</a:t>
            </a:r>
            <a:r>
              <a:rPr lang="en-US" altLang="ru-RU" sz="1400" dirty="0"/>
              <a:t> Russia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/>
              <a:t>Призовые места по нескольким компетенциям на сетевом этапе конкурса профессионального мастерства </a:t>
            </a:r>
            <a:r>
              <a:rPr lang="en-US" altLang="ru-RU" sz="1400" dirty="0" err="1"/>
              <a:t>WorldSkills</a:t>
            </a:r>
            <a:r>
              <a:rPr lang="en-US" altLang="ru-RU" sz="1400" dirty="0"/>
              <a:t> </a:t>
            </a:r>
            <a:r>
              <a:rPr lang="en-US" altLang="ru-RU" sz="1400" dirty="0" err="1"/>
              <a:t>tatar</a:t>
            </a:r>
            <a:endParaRPr lang="ru-RU" altLang="ru-RU" sz="1400" dirty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/>
              <a:t>Призовые места в корпоративном чемпионате Группы ЧТПЗ по стандартам </a:t>
            </a:r>
            <a:r>
              <a:rPr lang="en-US" altLang="ru-RU" sz="1400" dirty="0" err="1"/>
              <a:t>WorldSkills</a:t>
            </a:r>
            <a:endParaRPr lang="en-US" altLang="ru-RU" sz="1400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722" y="141277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В настоящее время  </a:t>
            </a:r>
            <a:r>
              <a:rPr lang="ru-RU" altLang="ru-RU" sz="1400" dirty="0" smtClean="0"/>
              <a:t>технические кружки, организованные  </a:t>
            </a:r>
            <a:r>
              <a:rPr lang="ru-RU" altLang="ru-RU" sz="1400" dirty="0" smtClean="0"/>
              <a:t>«</a:t>
            </a:r>
            <a:r>
              <a:rPr lang="ru-RU" altLang="ru-RU" sz="1400" dirty="0" smtClean="0"/>
              <a:t>Колледжем </a:t>
            </a:r>
            <a:r>
              <a:rPr lang="ru-RU" altLang="ru-RU" sz="1400" dirty="0" smtClean="0"/>
              <a:t>будущего Татарстана» </a:t>
            </a:r>
            <a:r>
              <a:rPr lang="ru-RU" altLang="ru-RU" sz="1400" dirty="0" smtClean="0"/>
              <a:t>, посещают  </a:t>
            </a:r>
            <a:r>
              <a:rPr lang="ru-RU" altLang="ru-RU" sz="1400" dirty="0" smtClean="0"/>
              <a:t>более 50 школьников и студентов.</a:t>
            </a:r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«Мехатроника»-18 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чел.</a:t>
            </a:r>
            <a:endParaRPr lang="ru-RU" altLang="ru-RU" sz="1400" dirty="0" smtClean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«Инженерный дизайн»-20 </a:t>
            </a:r>
            <a:r>
              <a:rPr lang="ru-RU" altLang="ru-RU" sz="1400" dirty="0" smtClean="0"/>
              <a:t>чел.</a:t>
            </a:r>
            <a:endParaRPr lang="ru-RU" altLang="ru-RU" sz="1400" dirty="0" smtClean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«Электромонтажные работы»- </a:t>
            </a:r>
            <a:r>
              <a:rPr lang="ru-RU" altLang="ru-RU" sz="1400" dirty="0" smtClean="0"/>
              <a:t>7 чел.</a:t>
            </a:r>
            <a:endParaRPr lang="ru-RU" altLang="ru-RU" sz="1400" dirty="0" smtClean="0"/>
          </a:p>
          <a:p>
            <a:pPr marL="285750" indent="-28575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20B0604020202020204" pitchFamily="2" charset="2"/>
              <a:buChar char="§"/>
              <a:defRPr/>
            </a:pPr>
            <a:r>
              <a:rPr lang="ru-RU" altLang="ru-RU" sz="1400" dirty="0" smtClean="0"/>
              <a:t>«Работа на станках с ЧПУ»-</a:t>
            </a:r>
            <a:r>
              <a:rPr lang="ru-RU" altLang="ru-RU" sz="1400" smtClean="0"/>
              <a:t>6 </a:t>
            </a:r>
            <a:r>
              <a:rPr lang="ru-RU" altLang="ru-RU" sz="1400" smtClean="0"/>
              <a:t>чел.</a:t>
            </a:r>
            <a:endParaRPr lang="ru-RU" altLang="ru-RU" sz="1400" dirty="0" smtClean="0"/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400" dirty="0" smtClean="0"/>
              <a:t>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32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457825" y="6488113"/>
            <a:ext cx="352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4688" y="2997324"/>
            <a:ext cx="5545138" cy="647700"/>
          </a:xfrm>
          <a:prstGeom prst="rect">
            <a:avLst/>
          </a:prstGeom>
        </p:spPr>
        <p:txBody>
          <a:bodyPr lIns="91340" tIns="45672" rIns="91340" bIns="45672"/>
          <a:lstStyle>
            <a:lvl1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defTabSz="954088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6704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3410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0118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6822" algn="l" defTabSz="954643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kern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ЧТПЗ_презентация4">
  <a:themeElements>
    <a:clrScheme name="">
      <a:dk1>
        <a:srgbClr val="000000"/>
      </a:dk1>
      <a:lt1>
        <a:srgbClr val="FFFFFF"/>
      </a:lt1>
      <a:dk2>
        <a:srgbClr val="E66E3C"/>
      </a:dk2>
      <a:lt2>
        <a:srgbClr val="000000"/>
      </a:lt2>
      <a:accent1>
        <a:srgbClr val="FFC000"/>
      </a:accent1>
      <a:accent2>
        <a:srgbClr val="E66E3C"/>
      </a:accent2>
      <a:accent3>
        <a:srgbClr val="FFFFFF"/>
      </a:accent3>
      <a:accent4>
        <a:srgbClr val="000000"/>
      </a:accent4>
      <a:accent5>
        <a:srgbClr val="FFDCAA"/>
      </a:accent5>
      <a:accent6>
        <a:srgbClr val="D06335"/>
      </a:accent6>
      <a:hlink>
        <a:srgbClr val="C00000"/>
      </a:hlink>
      <a:folHlink>
        <a:srgbClr val="777777"/>
      </a:folHlink>
    </a:clrScheme>
    <a:fontScheme name="3_ЧТПЗ_презентация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  <a:alpha val="50000"/>
          </a:schemeClr>
        </a:solidFill>
        <a:ln w="9525">
          <a:solidFill>
            <a:schemeClr val="accent2"/>
          </a:solidFill>
          <a:miter lim="800000"/>
          <a:headEnd/>
          <a:tailEnd/>
        </a:ln>
      </a:spPr>
      <a:bodyPr lIns="36000" tIns="36000" rIns="36000" bIns="36000" anchor="ctr"/>
      <a:lstStyle>
        <a:defPPr marL="355600" indent="-355600" algn="ctr" eaLnBrk="0" hangingPunct="0">
          <a:spcBef>
            <a:spcPct val="20000"/>
          </a:spcBef>
          <a:buClr>
            <a:schemeClr val="accent1"/>
          </a:buClr>
          <a:buFont typeface="Wingdings" pitchFamily="2" charset="2"/>
          <a:buNone/>
          <a:defRPr sz="2800" dirty="0">
            <a:solidFill>
              <a:schemeClr val="accent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ЧТПЗ_презентация4 1">
        <a:dk1>
          <a:srgbClr val="000000"/>
        </a:dk1>
        <a:lt1>
          <a:srgbClr val="FFFFFF"/>
        </a:lt1>
        <a:dk2>
          <a:srgbClr val="0E1676"/>
        </a:dk2>
        <a:lt2>
          <a:srgbClr val="EAEAEA"/>
        </a:lt2>
        <a:accent1>
          <a:srgbClr val="DDDDDD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5C8A"/>
        </a:accent6>
        <a:hlink>
          <a:srgbClr val="3333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54729</TotalTime>
  <Words>731</Words>
  <Application>Microsoft Office PowerPoint</Application>
  <PresentationFormat>Лист A4 (210x297 мм)</PresentationFormat>
  <Paragraphs>62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3_ЧТПЗ_презентация4</vt:lpstr>
      <vt:lpstr>ПРОЕКТ   "КОЛЛЕДЖ БУДУЩЕГО ТАТАРСТАНА"</vt:lpstr>
      <vt:lpstr>Презентация PowerPoint</vt:lpstr>
      <vt:lpstr>ДВИЖЕНИЕ WORLDSKILLS RUSSIA</vt:lpstr>
      <vt:lpstr>ОБЩАЯ СХЕМА РЕАЛИЗАЦИИ ПОДГОТОВКИ КАДРОВ  ДЛЯ КОМПАНИИ</vt:lpstr>
      <vt:lpstr>МЕТОДЫ ПРИВЛЕЧЕНИЯ ШКОЛЬНИКОВ В ТЕХНИЧЕСКИЕ КРУЖКИ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"Группа ЧТПЗ"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СУР на примере финансовых рисков, находящихся в ведении дирекции по финансам и экономике</dc:title>
  <dc:creator>Palmova N</dc:creator>
  <cp:lastModifiedBy>Плотникова Ярославна Порфирьевна</cp:lastModifiedBy>
  <cp:revision>2614</cp:revision>
  <cp:lastPrinted>2017-01-09T12:13:29Z</cp:lastPrinted>
  <dcterms:created xsi:type="dcterms:W3CDTF">2010-09-03T10:34:38Z</dcterms:created>
  <dcterms:modified xsi:type="dcterms:W3CDTF">2017-10-05T09:05:13Z</dcterms:modified>
</cp:coreProperties>
</file>