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7" r:id="rId2"/>
    <p:sldMasterId id="2147483723" r:id="rId3"/>
    <p:sldMasterId id="2147483735" r:id="rId4"/>
    <p:sldMasterId id="2147483747" r:id="rId5"/>
    <p:sldMasterId id="2147483760" r:id="rId6"/>
    <p:sldMasterId id="2147483772" r:id="rId7"/>
    <p:sldMasterId id="2147483784" r:id="rId8"/>
  </p:sldMasterIdLst>
  <p:notesMasterIdLst>
    <p:notesMasterId r:id="rId23"/>
  </p:notesMasterIdLst>
  <p:sldIdLst>
    <p:sldId id="963" r:id="rId9"/>
    <p:sldId id="957" r:id="rId10"/>
    <p:sldId id="958" r:id="rId11"/>
    <p:sldId id="959" r:id="rId12"/>
    <p:sldId id="953" r:id="rId13"/>
    <p:sldId id="954" r:id="rId14"/>
    <p:sldId id="965" r:id="rId15"/>
    <p:sldId id="919" r:id="rId16"/>
    <p:sldId id="960" r:id="rId17"/>
    <p:sldId id="964" r:id="rId18"/>
    <p:sldId id="961" r:id="rId19"/>
    <p:sldId id="946" r:id="rId20"/>
    <p:sldId id="940" r:id="rId21"/>
    <p:sldId id="962" r:id="rId22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13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26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39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5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5658" algn="l" defTabSz="91426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2788" algn="l" defTabSz="91426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199920" algn="l" defTabSz="91426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052" algn="l" defTabSz="91426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B2839"/>
    <a:srgbClr val="4B1924"/>
    <a:srgbClr val="1D4779"/>
    <a:srgbClr val="990033"/>
    <a:srgbClr val="0070C0"/>
    <a:srgbClr val="CC3399"/>
    <a:srgbClr val="6699FF"/>
    <a:srgbClr val="339933"/>
    <a:srgbClr val="996633"/>
    <a:srgbClr val="004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82" autoAdjust="0"/>
    <p:restoredTop sz="86323" autoAdjust="0"/>
  </p:normalViewPr>
  <p:slideViewPr>
    <p:cSldViewPr>
      <p:cViewPr>
        <p:scale>
          <a:sx n="90" d="100"/>
          <a:sy n="90" d="100"/>
        </p:scale>
        <p:origin x="-1632" y="-630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46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48A96F7-42E6-4F34-A78D-9C5165FB8A49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F12819-1655-44F7-93A8-CB4FB47C14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1515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2C588-1552-4801-9FE1-578370D35DEE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60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2C588-1552-4801-9FE1-578370D35DEE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97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2C588-1552-4801-9FE1-578370D35DEE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413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30" indent="0" algn="ctr">
              <a:buNone/>
              <a:defRPr/>
            </a:lvl2pPr>
            <a:lvl3pPr marL="914265" indent="0" algn="ctr">
              <a:buNone/>
              <a:defRPr/>
            </a:lvl3pPr>
            <a:lvl4pPr marL="1371396" indent="0" algn="ctr">
              <a:buNone/>
              <a:defRPr/>
            </a:lvl4pPr>
            <a:lvl5pPr marL="1828529" indent="0" algn="ctr">
              <a:buNone/>
              <a:defRPr/>
            </a:lvl5pPr>
            <a:lvl6pPr marL="2285658" indent="0" algn="ctr">
              <a:buNone/>
              <a:defRPr/>
            </a:lvl6pPr>
            <a:lvl7pPr marL="2742788" indent="0" algn="ctr">
              <a:buNone/>
              <a:defRPr/>
            </a:lvl7pPr>
            <a:lvl8pPr marL="3199920" indent="0" algn="ctr">
              <a:buNone/>
              <a:defRPr/>
            </a:lvl8pPr>
            <a:lvl9pPr marL="3657052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37729F-96CD-4444-B0EF-3FF83FCE9C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345270"/>
      </p:ext>
    </p:extLst>
  </p:cSld>
  <p:clrMapOvr>
    <a:masterClrMapping/>
  </p:clrMapOvr>
  <p:transition spd="med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F6B136-A775-48C3-87B8-5FD5155CA8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3081862"/>
      </p:ext>
    </p:extLst>
  </p:cSld>
  <p:clrMapOvr>
    <a:masterClrMapping/>
  </p:clrMapOvr>
  <p:transition spd="med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F76C98-BEB0-407D-829C-D15C3FE403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2587281"/>
      </p:ext>
    </p:extLst>
  </p:cSld>
  <p:clrMapOvr>
    <a:masterClrMapping/>
  </p:clrMapOvr>
  <p:transition spd="med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C6D88-1568-4865-B3E3-A172BC95D1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8463642"/>
      </p:ext>
    </p:extLst>
  </p:cSld>
  <p:clrMapOvr>
    <a:masterClrMapping/>
  </p:clrMapOvr>
  <p:transition spd="med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7"/>
            <a:ext cx="7772400" cy="10801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2"/>
            <a:ext cx="6400800" cy="12858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2/27/2018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2733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2/27/2018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733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" y="506878"/>
            <a:ext cx="6423017" cy="497852"/>
          </a:xfrm>
          <a:custGeom>
            <a:avLst/>
            <a:gdLst/>
            <a:ahLst/>
            <a:cxnLst/>
            <a:rect l="l" t="t" r="r" b="b"/>
            <a:pathLst>
              <a:path w="14121716" h="1095275">
                <a:moveTo>
                  <a:pt x="14121716" y="1095275"/>
                </a:moveTo>
                <a:lnTo>
                  <a:pt x="0" y="1095275"/>
                </a:lnTo>
                <a:lnTo>
                  <a:pt x="0" y="0"/>
                </a:lnTo>
                <a:lnTo>
                  <a:pt x="14121716" y="0"/>
                </a:lnTo>
                <a:lnTo>
                  <a:pt x="14121716" y="1095275"/>
                </a:lnTo>
              </a:path>
            </a:pathLst>
          </a:custGeom>
          <a:solidFill>
            <a:srgbClr val="0074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2/27/2018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7445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033066" y="0"/>
            <a:ext cx="5110934" cy="51402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" y="496697"/>
            <a:ext cx="2448891" cy="813088"/>
          </a:xfrm>
          <a:custGeom>
            <a:avLst/>
            <a:gdLst/>
            <a:ahLst/>
            <a:cxnLst/>
            <a:rect l="l" t="t" r="r" b="b"/>
            <a:pathLst>
              <a:path w="5384160" h="1788793">
                <a:moveTo>
                  <a:pt x="5384160" y="1788793"/>
                </a:moveTo>
                <a:lnTo>
                  <a:pt x="0" y="1788793"/>
                </a:lnTo>
                <a:lnTo>
                  <a:pt x="0" y="0"/>
                </a:lnTo>
                <a:lnTo>
                  <a:pt x="5384160" y="0"/>
                </a:lnTo>
                <a:lnTo>
                  <a:pt x="5384160" y="1788793"/>
                </a:lnTo>
                <a:close/>
              </a:path>
            </a:pathLst>
          </a:custGeom>
          <a:solidFill>
            <a:srgbClr val="0074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2/27/2018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7345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2/27/2018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4848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0E562-F6C0-4A3F-92E3-1F743D52DD8C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8A0AF-79B9-4525-BD29-24197CBD56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0291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5268A-9A14-43E9-A156-90C4E2EDAB81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80713-6E89-4236-AA2B-80E4B6B817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835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FA1559-E0F8-4699-B780-4A4A5E7526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8645562"/>
      </p:ext>
    </p:extLst>
  </p:cSld>
  <p:clrMapOvr>
    <a:masterClrMapping/>
  </p:clrMapOvr>
  <p:transition spd="med"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6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4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3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24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09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78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3A310-F867-436C-885D-7DA719395828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4FF4A-4CFC-4A21-9196-1568C14325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3483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D9395-F27A-422A-AC2C-E8AF5EDC1434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AD89E-E23E-4153-9A57-0445941947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6911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618A4-9B87-4D36-8B2D-515E0BF73397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ACF39-EE4F-4391-AF5A-9793DF31E3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2360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05A1D-023E-4F43-BB56-B77D21612FC5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CC007-2C11-4E03-8427-CD663D1FD2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5285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D4C4E-6025-46CE-9ADE-2F93C1FBEC8B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9A9BE-E638-42C2-87E8-58B3900B2E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9261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48" indent="0">
              <a:buNone/>
              <a:defRPr sz="900"/>
            </a:lvl2pPr>
            <a:lvl3pPr marL="685698" indent="0">
              <a:buNone/>
              <a:defRPr sz="800"/>
            </a:lvl3pPr>
            <a:lvl4pPr marL="1028547" indent="0">
              <a:buNone/>
              <a:defRPr sz="700"/>
            </a:lvl4pPr>
            <a:lvl5pPr marL="1371396" indent="0">
              <a:buNone/>
              <a:defRPr sz="700"/>
            </a:lvl5pPr>
            <a:lvl6pPr marL="1714247" indent="0">
              <a:buNone/>
              <a:defRPr sz="700"/>
            </a:lvl6pPr>
            <a:lvl7pPr marL="2057093" indent="0">
              <a:buNone/>
              <a:defRPr sz="700"/>
            </a:lvl7pPr>
            <a:lvl8pPr marL="2399940" indent="0">
              <a:buNone/>
              <a:defRPr sz="700"/>
            </a:lvl8pPr>
            <a:lvl9pPr marL="274278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02201-6CCA-467F-AD50-779DF732E6B0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F11D2-6BD1-49F6-9208-7E2EC0C18B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5210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6" indent="0">
              <a:buNone/>
              <a:defRPr sz="1500"/>
            </a:lvl5pPr>
            <a:lvl6pPr marL="1714247" indent="0">
              <a:buNone/>
              <a:defRPr sz="1500"/>
            </a:lvl6pPr>
            <a:lvl7pPr marL="2057093" indent="0">
              <a:buNone/>
              <a:defRPr sz="1500"/>
            </a:lvl7pPr>
            <a:lvl8pPr marL="2399940" indent="0">
              <a:buNone/>
              <a:defRPr sz="1500"/>
            </a:lvl8pPr>
            <a:lvl9pPr marL="2742788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48" indent="0">
              <a:buNone/>
              <a:defRPr sz="900"/>
            </a:lvl2pPr>
            <a:lvl3pPr marL="685698" indent="0">
              <a:buNone/>
              <a:defRPr sz="800"/>
            </a:lvl3pPr>
            <a:lvl4pPr marL="1028547" indent="0">
              <a:buNone/>
              <a:defRPr sz="700"/>
            </a:lvl4pPr>
            <a:lvl5pPr marL="1371396" indent="0">
              <a:buNone/>
              <a:defRPr sz="700"/>
            </a:lvl5pPr>
            <a:lvl6pPr marL="1714247" indent="0">
              <a:buNone/>
              <a:defRPr sz="700"/>
            </a:lvl6pPr>
            <a:lvl7pPr marL="2057093" indent="0">
              <a:buNone/>
              <a:defRPr sz="700"/>
            </a:lvl7pPr>
            <a:lvl8pPr marL="2399940" indent="0">
              <a:buNone/>
              <a:defRPr sz="700"/>
            </a:lvl8pPr>
            <a:lvl9pPr marL="274278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F7805-5014-411C-B080-731C88F12CEB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3CFFA-1E8E-4C87-8230-BC54E6E6BD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3985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2F3CF-3255-4046-8C66-8B0FBB04E779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60330-A442-4854-B18A-E2D08A5BC8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1979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F9FBF-51FC-4F0A-9C5F-58DC383FD0E8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ED0F5-AEDC-4443-920D-041A116A49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70944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57" indent="0" algn="ctr">
              <a:buNone/>
              <a:defRPr sz="1500"/>
            </a:lvl2pPr>
            <a:lvl3pPr marL="685715" indent="0" algn="ctr">
              <a:buNone/>
              <a:defRPr sz="1400"/>
            </a:lvl3pPr>
            <a:lvl4pPr marL="1028573" indent="0" algn="ctr">
              <a:buNone/>
              <a:defRPr sz="1200"/>
            </a:lvl4pPr>
            <a:lvl5pPr marL="1371430" indent="0" algn="ctr">
              <a:buNone/>
              <a:defRPr sz="1200"/>
            </a:lvl5pPr>
            <a:lvl6pPr marL="1714289" indent="0" algn="ctr">
              <a:buNone/>
              <a:defRPr sz="1200"/>
            </a:lvl6pPr>
            <a:lvl7pPr marL="2057144" indent="0" algn="ctr">
              <a:buNone/>
              <a:defRPr sz="1200"/>
            </a:lvl7pPr>
            <a:lvl8pPr marL="2400000" indent="0" algn="ctr">
              <a:buNone/>
              <a:defRPr sz="1200"/>
            </a:lvl8pPr>
            <a:lvl9pPr marL="2742857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62E8-D04A-4266-A0DD-CA22B30EC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E45-FCD9-4CC3-8753-5D06E64C99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75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65" indent="0">
              <a:buNone/>
              <a:defRPr sz="1600"/>
            </a:lvl3pPr>
            <a:lvl4pPr marL="1371396" indent="0">
              <a:buNone/>
              <a:defRPr sz="1400"/>
            </a:lvl4pPr>
            <a:lvl5pPr marL="1828529" indent="0">
              <a:buNone/>
              <a:defRPr sz="1400"/>
            </a:lvl5pPr>
            <a:lvl6pPr marL="2285658" indent="0">
              <a:buNone/>
              <a:defRPr sz="1400"/>
            </a:lvl6pPr>
            <a:lvl7pPr marL="2742788" indent="0">
              <a:buNone/>
              <a:defRPr sz="1400"/>
            </a:lvl7pPr>
            <a:lvl8pPr marL="3199920" indent="0">
              <a:buNone/>
              <a:defRPr sz="1400"/>
            </a:lvl8pPr>
            <a:lvl9pPr marL="3657052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7EA80D-9471-4973-B6A9-DA37246658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4332349"/>
      </p:ext>
    </p:extLst>
  </p:cSld>
  <p:clrMapOvr>
    <a:masterClrMapping/>
  </p:clrMapOvr>
  <p:transition spd="med"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62E8-D04A-4266-A0DD-CA22B30EC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E45-FCD9-4CC3-8753-5D06E64C99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059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62E8-D04A-4266-A0DD-CA22B30EC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E45-FCD9-4CC3-8753-5D06E64C99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066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62E8-D04A-4266-A0DD-CA22B30EC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E45-FCD9-4CC3-8753-5D06E64C99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030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62E8-D04A-4266-A0DD-CA22B30EC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E45-FCD9-4CC3-8753-5D06E64C99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6423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62E8-D04A-4266-A0DD-CA22B30EC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E45-FCD9-4CC3-8753-5D06E64C99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1873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62E8-D04A-4266-A0DD-CA22B30EC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E45-FCD9-4CC3-8753-5D06E64C99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780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5" indent="0">
              <a:buNone/>
              <a:defRPr sz="900"/>
            </a:lvl3pPr>
            <a:lvl4pPr marL="1028573" indent="0">
              <a:buNone/>
              <a:defRPr sz="800"/>
            </a:lvl4pPr>
            <a:lvl5pPr marL="1371430" indent="0">
              <a:buNone/>
              <a:defRPr sz="800"/>
            </a:lvl5pPr>
            <a:lvl6pPr marL="1714289" indent="0">
              <a:buNone/>
              <a:defRPr sz="800"/>
            </a:lvl6pPr>
            <a:lvl7pPr marL="2057144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62E8-D04A-4266-A0DD-CA22B30EC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E45-FCD9-4CC3-8753-5D06E64C99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1404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57" indent="0">
              <a:buNone/>
              <a:defRPr sz="2100"/>
            </a:lvl2pPr>
            <a:lvl3pPr marL="685715" indent="0">
              <a:buNone/>
              <a:defRPr sz="1800"/>
            </a:lvl3pPr>
            <a:lvl4pPr marL="1028573" indent="0">
              <a:buNone/>
              <a:defRPr sz="1500"/>
            </a:lvl4pPr>
            <a:lvl5pPr marL="1371430" indent="0">
              <a:buNone/>
              <a:defRPr sz="1500"/>
            </a:lvl5pPr>
            <a:lvl6pPr marL="1714289" indent="0">
              <a:buNone/>
              <a:defRPr sz="1500"/>
            </a:lvl6pPr>
            <a:lvl7pPr marL="2057144" indent="0">
              <a:buNone/>
              <a:defRPr sz="1500"/>
            </a:lvl7pPr>
            <a:lvl8pPr marL="2400000" indent="0">
              <a:buNone/>
              <a:defRPr sz="1500"/>
            </a:lvl8pPr>
            <a:lvl9pPr marL="2742857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5" indent="0">
              <a:buNone/>
              <a:defRPr sz="900"/>
            </a:lvl3pPr>
            <a:lvl4pPr marL="1028573" indent="0">
              <a:buNone/>
              <a:defRPr sz="800"/>
            </a:lvl4pPr>
            <a:lvl5pPr marL="1371430" indent="0">
              <a:buNone/>
              <a:defRPr sz="800"/>
            </a:lvl5pPr>
            <a:lvl6pPr marL="1714289" indent="0">
              <a:buNone/>
              <a:defRPr sz="800"/>
            </a:lvl6pPr>
            <a:lvl7pPr marL="2057144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62E8-D04A-4266-A0DD-CA22B30EC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E45-FCD9-4CC3-8753-5D06E64C99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21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62E8-D04A-4266-A0DD-CA22B30EC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E45-FCD9-4CC3-8753-5D06E64C99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3298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62E8-D04A-4266-A0DD-CA22B30EC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E45-FCD9-4CC3-8753-5D06E64C99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1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F101B-3FDA-46AF-B5A5-6EA614055A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8723949"/>
      </p:ext>
    </p:extLst>
  </p:cSld>
  <p:clrMapOvr>
    <a:masterClrMapping/>
  </p:clrMapOvr>
  <p:transition spd="med"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42" indent="0" algn="ctr">
              <a:buNone/>
              <a:defRPr/>
            </a:lvl2pPr>
            <a:lvl3pPr marL="914288" indent="0" algn="ctr">
              <a:buNone/>
              <a:defRPr/>
            </a:lvl3pPr>
            <a:lvl4pPr marL="1371430" indent="0" algn="ctr">
              <a:buNone/>
              <a:defRPr/>
            </a:lvl4pPr>
            <a:lvl5pPr marL="1828574" indent="0" algn="ctr">
              <a:buNone/>
              <a:defRPr/>
            </a:lvl5pPr>
            <a:lvl6pPr marL="2285715" indent="0" algn="ctr">
              <a:buNone/>
              <a:defRPr/>
            </a:lvl6pPr>
            <a:lvl7pPr marL="2742857" indent="0" algn="ctr">
              <a:buNone/>
              <a:defRPr/>
            </a:lvl7pPr>
            <a:lvl8pPr marL="3200000" indent="0" algn="ctr">
              <a:buNone/>
              <a:defRPr/>
            </a:lvl8pPr>
            <a:lvl9pPr marL="3657143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37729F-96CD-4444-B0EF-3FF83FCE9CF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94596"/>
      </p:ext>
    </p:extLst>
  </p:cSld>
  <p:clrMapOvr>
    <a:masterClrMapping/>
  </p:clrMapOvr>
  <p:transition spd="med"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FA1559-E0F8-4699-B780-4A4A5E75260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16942"/>
      </p:ext>
    </p:extLst>
  </p:cSld>
  <p:clrMapOvr>
    <a:masterClrMapping/>
  </p:clrMapOvr>
  <p:transition spd="med"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2" indent="0">
              <a:buNone/>
              <a:defRPr sz="1800"/>
            </a:lvl2pPr>
            <a:lvl3pPr marL="914288" indent="0">
              <a:buNone/>
              <a:defRPr sz="1600"/>
            </a:lvl3pPr>
            <a:lvl4pPr marL="1371430" indent="0">
              <a:buNone/>
              <a:defRPr sz="1400"/>
            </a:lvl4pPr>
            <a:lvl5pPr marL="1828574" indent="0">
              <a:buNone/>
              <a:defRPr sz="1400"/>
            </a:lvl5pPr>
            <a:lvl6pPr marL="2285715" indent="0">
              <a:buNone/>
              <a:defRPr sz="1400"/>
            </a:lvl6pPr>
            <a:lvl7pPr marL="2742857" indent="0">
              <a:buNone/>
              <a:defRPr sz="1400"/>
            </a:lvl7pPr>
            <a:lvl8pPr marL="3200000" indent="0">
              <a:buNone/>
              <a:defRPr sz="1400"/>
            </a:lvl8pPr>
            <a:lvl9pPr marL="3657143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7EA80D-9471-4973-B6A9-DA37246658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1700"/>
      </p:ext>
    </p:extLst>
  </p:cSld>
  <p:clrMapOvr>
    <a:masterClrMapping/>
  </p:clrMapOvr>
  <p:transition spd="med"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F101B-3FDA-46AF-B5A5-6EA614055AB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79314"/>
      </p:ext>
    </p:extLst>
  </p:cSld>
  <p:clrMapOvr>
    <a:masterClrMapping/>
  </p:clrMapOvr>
  <p:transition spd="med"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5F557E-61E7-4540-9B66-4141B6BE977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449593"/>
      </p:ext>
    </p:extLst>
  </p:cSld>
  <p:clrMapOvr>
    <a:masterClrMapping/>
  </p:clrMapOvr>
  <p:transition spd="med"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C3A18F-6D38-486A-97A8-5A16E9AE1EC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84047"/>
      </p:ext>
    </p:extLst>
  </p:cSld>
  <p:clrMapOvr>
    <a:masterClrMapping/>
  </p:clrMapOvr>
  <p:transition spd="med"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F95DE-5A16-4673-BCF9-978EA0DE4F8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0986"/>
      </p:ext>
    </p:extLst>
  </p:cSld>
  <p:clrMapOvr>
    <a:masterClrMapping/>
  </p:clrMapOvr>
  <p:transition spd="med"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D2053-1AA0-4C03-89EB-0A43BD8B6B8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61416"/>
      </p:ext>
    </p:extLst>
  </p:cSld>
  <p:clrMapOvr>
    <a:masterClrMapping/>
  </p:clrMapOvr>
  <p:transition spd="med"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2" indent="0">
              <a:buNone/>
              <a:defRPr sz="2800"/>
            </a:lvl2pPr>
            <a:lvl3pPr marL="914288" indent="0">
              <a:buNone/>
              <a:defRPr sz="2400"/>
            </a:lvl3pPr>
            <a:lvl4pPr marL="1371430" indent="0">
              <a:buNone/>
              <a:defRPr sz="2000"/>
            </a:lvl4pPr>
            <a:lvl5pPr marL="1828574" indent="0">
              <a:buNone/>
              <a:defRPr sz="2000"/>
            </a:lvl5pPr>
            <a:lvl6pPr marL="2285715" indent="0">
              <a:buNone/>
              <a:defRPr sz="2000"/>
            </a:lvl6pPr>
            <a:lvl7pPr marL="2742857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76064-18B5-4C7E-BC23-AC93B95D5A3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15280"/>
      </p:ext>
    </p:extLst>
  </p:cSld>
  <p:clrMapOvr>
    <a:masterClrMapping/>
  </p:clrMapOvr>
  <p:transition spd="med"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F6B136-A775-48C3-87B8-5FD5155CA84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940032"/>
      </p:ext>
    </p:extLst>
  </p:cSld>
  <p:clrMapOvr>
    <a:masterClrMapping/>
  </p:clrMapOvr>
  <p:transition spd="med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5F557E-61E7-4540-9B66-4141B6BE97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1878141"/>
      </p:ext>
    </p:extLst>
  </p:cSld>
  <p:clrMapOvr>
    <a:masterClrMapping/>
  </p:clrMapOvr>
  <p:transition spd="med"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F76C98-BEB0-407D-829C-D15C3FE403D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171129"/>
      </p:ext>
    </p:extLst>
  </p:cSld>
  <p:clrMapOvr>
    <a:masterClrMapping/>
  </p:clrMapOvr>
  <p:transition spd="med"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C6D88-1568-4865-B3E3-A172BC95D15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085879"/>
      </p:ext>
    </p:extLst>
  </p:cSld>
  <p:clrMapOvr>
    <a:masterClrMapping/>
  </p:clrMapOvr>
  <p:transition spd="med" advClick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40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62E8-D04A-4266-A0DD-CA22B30EC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E45-FCD9-4CC3-8753-5D06E64C99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8029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62E8-D04A-4266-A0DD-CA22B30EC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E45-FCD9-4CC3-8753-5D06E64C99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7006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62E8-D04A-4266-A0DD-CA22B30EC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E45-FCD9-4CC3-8753-5D06E64C99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985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62E8-D04A-4266-A0DD-CA22B30EC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E45-FCD9-4CC3-8753-5D06E64C99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4472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62E8-D04A-4266-A0DD-CA22B30EC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E45-FCD9-4CC3-8753-5D06E64C99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845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62E8-D04A-4266-A0DD-CA22B30EC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E45-FCD9-4CC3-8753-5D06E64C99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207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62E8-D04A-4266-A0DD-CA22B30EC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E45-FCD9-4CC3-8753-5D06E64C99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10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62E8-D04A-4266-A0DD-CA22B30EC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E45-FCD9-4CC3-8753-5D06E64C99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878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C3A18F-6D38-486A-97A8-5A16E9AE1E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1052008"/>
      </p:ext>
    </p:extLst>
  </p:cSld>
  <p:clrMapOvr>
    <a:masterClrMapping/>
  </p:clrMapOvr>
  <p:transition spd="med"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62E8-D04A-4266-A0DD-CA22B30EC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E45-FCD9-4CC3-8753-5D06E64C99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5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62E8-D04A-4266-A0DD-CA22B30EC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E45-FCD9-4CC3-8753-5D06E64C99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078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62E8-D04A-4266-A0DD-CA22B30EC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E45-FCD9-4CC3-8753-5D06E64C99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6325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62E8-D04A-4266-A0DD-CA22B30EC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E45-FCD9-4CC3-8753-5D06E64C99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7042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62E8-D04A-4266-A0DD-CA22B30EC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E45-FCD9-4CC3-8753-5D06E64C99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1860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62E8-D04A-4266-A0DD-CA22B30EC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E45-FCD9-4CC3-8753-5D06E64C99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763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62E8-D04A-4266-A0DD-CA22B30EC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E45-FCD9-4CC3-8753-5D06E64C99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005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62E8-D04A-4266-A0DD-CA22B30EC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E45-FCD9-4CC3-8753-5D06E64C99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037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62E8-D04A-4266-A0DD-CA22B30EC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E45-FCD9-4CC3-8753-5D06E64C99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0653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62E8-D04A-4266-A0DD-CA22B30EC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E45-FCD9-4CC3-8753-5D06E64C99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74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F95DE-5A16-4673-BCF9-978EA0DE4F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7834551"/>
      </p:ext>
    </p:extLst>
  </p:cSld>
  <p:clrMapOvr>
    <a:masterClrMapping/>
  </p:clrMapOvr>
  <p:transition spd="med" advClick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62E8-D04A-4266-A0DD-CA22B30EC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E45-FCD9-4CC3-8753-5D06E64C99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306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62E8-D04A-4266-A0DD-CA22B30EC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E45-FCD9-4CC3-8753-5D06E64C99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6067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62E8-D04A-4266-A0DD-CA22B30EC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E45-FCD9-4CC3-8753-5D06E64C99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372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62E8-D04A-4266-A0DD-CA22B30EC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7E45-FCD9-4CC3-8753-5D06E64C99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422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30" indent="0" algn="ctr">
              <a:buNone/>
              <a:defRPr/>
            </a:lvl2pPr>
            <a:lvl3pPr marL="914265" indent="0" algn="ctr">
              <a:buNone/>
              <a:defRPr/>
            </a:lvl3pPr>
            <a:lvl4pPr marL="1371396" indent="0" algn="ctr">
              <a:buNone/>
              <a:defRPr/>
            </a:lvl4pPr>
            <a:lvl5pPr marL="1828529" indent="0" algn="ctr">
              <a:buNone/>
              <a:defRPr/>
            </a:lvl5pPr>
            <a:lvl6pPr marL="2285658" indent="0" algn="ctr">
              <a:buNone/>
              <a:defRPr/>
            </a:lvl6pPr>
            <a:lvl7pPr marL="2742788" indent="0" algn="ctr">
              <a:buNone/>
              <a:defRPr/>
            </a:lvl7pPr>
            <a:lvl8pPr marL="3199920" indent="0" algn="ctr">
              <a:buNone/>
              <a:defRPr/>
            </a:lvl8pPr>
            <a:lvl9pPr marL="3657052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37729F-96CD-4444-B0EF-3FF83FCE9CF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191091"/>
      </p:ext>
    </p:extLst>
  </p:cSld>
  <p:clrMapOvr>
    <a:masterClrMapping/>
  </p:clrMapOvr>
  <p:transition spd="med" advClick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FA1559-E0F8-4699-B780-4A4A5E75260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226651"/>
      </p:ext>
    </p:extLst>
  </p:cSld>
  <p:clrMapOvr>
    <a:masterClrMapping/>
  </p:clrMapOvr>
  <p:transition spd="med" advClick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65" indent="0">
              <a:buNone/>
              <a:defRPr sz="1600"/>
            </a:lvl3pPr>
            <a:lvl4pPr marL="1371396" indent="0">
              <a:buNone/>
              <a:defRPr sz="1400"/>
            </a:lvl4pPr>
            <a:lvl5pPr marL="1828529" indent="0">
              <a:buNone/>
              <a:defRPr sz="1400"/>
            </a:lvl5pPr>
            <a:lvl6pPr marL="2285658" indent="0">
              <a:buNone/>
              <a:defRPr sz="1400"/>
            </a:lvl6pPr>
            <a:lvl7pPr marL="2742788" indent="0">
              <a:buNone/>
              <a:defRPr sz="1400"/>
            </a:lvl7pPr>
            <a:lvl8pPr marL="3199920" indent="0">
              <a:buNone/>
              <a:defRPr sz="1400"/>
            </a:lvl8pPr>
            <a:lvl9pPr marL="3657052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7EA80D-9471-4973-B6A9-DA37246658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56943"/>
      </p:ext>
    </p:extLst>
  </p:cSld>
  <p:clrMapOvr>
    <a:masterClrMapping/>
  </p:clrMapOvr>
  <p:transition spd="med" advClick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F101B-3FDA-46AF-B5A5-6EA614055AB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49995"/>
      </p:ext>
    </p:extLst>
  </p:cSld>
  <p:clrMapOvr>
    <a:masterClrMapping/>
  </p:clrMapOvr>
  <p:transition spd="med" advClick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5F557E-61E7-4540-9B66-4141B6BE977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12150"/>
      </p:ext>
    </p:extLst>
  </p:cSld>
  <p:clrMapOvr>
    <a:masterClrMapping/>
  </p:clrMapOvr>
  <p:transition spd="med" advClick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C3A18F-6D38-486A-97A8-5A16E9AE1EC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27887"/>
      </p:ext>
    </p:extLst>
  </p:cSld>
  <p:clrMapOvr>
    <a:masterClrMapping/>
  </p:clrMapOvr>
  <p:transition spd="med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D2053-1AA0-4C03-89EB-0A43BD8B6B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825691"/>
      </p:ext>
    </p:extLst>
  </p:cSld>
  <p:clrMapOvr>
    <a:masterClrMapping/>
  </p:clrMapOvr>
  <p:transition spd="med" advClick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F95DE-5A16-4673-BCF9-978EA0DE4F8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94556"/>
      </p:ext>
    </p:extLst>
  </p:cSld>
  <p:clrMapOvr>
    <a:masterClrMapping/>
  </p:clrMapOvr>
  <p:transition spd="med" advClick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D2053-1AA0-4C03-89EB-0A43BD8B6B8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73017"/>
      </p:ext>
    </p:extLst>
  </p:cSld>
  <p:clrMapOvr>
    <a:masterClrMapping/>
  </p:clrMapOvr>
  <p:transition spd="med" advClick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76064-18B5-4C7E-BC23-AC93B95D5A3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47295"/>
      </p:ext>
    </p:extLst>
  </p:cSld>
  <p:clrMapOvr>
    <a:masterClrMapping/>
  </p:clrMapOvr>
  <p:transition spd="med" advClick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F6B136-A775-48C3-87B8-5FD5155CA84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645228"/>
      </p:ext>
    </p:extLst>
  </p:cSld>
  <p:clrMapOvr>
    <a:masterClrMapping/>
  </p:clrMapOvr>
  <p:transition spd="med" advClick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F76C98-BEB0-407D-829C-D15C3FE403D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808470"/>
      </p:ext>
    </p:extLst>
  </p:cSld>
  <p:clrMapOvr>
    <a:masterClrMapping/>
  </p:clrMapOvr>
  <p:transition spd="med" advClick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C6D88-1568-4865-B3E3-A172BC95D15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76606"/>
      </p:ext>
    </p:extLst>
  </p:cSld>
  <p:clrMapOvr>
    <a:masterClrMapping/>
  </p:clrMapOvr>
  <p:transition spd="med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76064-18B5-4C7E-BC23-AC93B95D5A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887232"/>
      </p:ext>
    </p:extLst>
  </p:cSld>
  <p:clrMapOvr>
    <a:masterClrMapping/>
  </p:clrMapOvr>
  <p:transition spd="med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7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20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F26FF9-F916-41C0-B836-A09DD8409C7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ransition spd="med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9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52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30" indent="-22856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960" indent="-22856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093" indent="-22856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222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356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487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618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6268" y="601427"/>
            <a:ext cx="8151475" cy="57538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6834" y="2164836"/>
            <a:ext cx="7990343" cy="12657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2571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7"/>
            <a:ext cx="2103120" cy="2571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2/27/2018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7"/>
            <a:ext cx="2103120" cy="2571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468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537BB4-5D53-486B-9B13-5CB8011B169D}" type="datetimeFigureOut">
              <a:rPr lang="ru-RU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8636C1B8-CEA0-4023-AFD4-FD0A3B2887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247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848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698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547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39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38" indent="-257138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29" indent="-214283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23" indent="-171426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70" indent="-171426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18" indent="-171426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68" indent="-171426" algn="l" defTabSz="68569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7" indent="-171426" algn="l" defTabSz="68569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l" defTabSz="68569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7" indent="-171426" algn="l" defTabSz="68569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3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3" tIns="34289" rIns="68573" bIns="3428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73" tIns="34289" rIns="68573" bIns="3428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15" fontAlgn="auto">
              <a:spcBef>
                <a:spcPts val="0"/>
              </a:spcBef>
              <a:spcAft>
                <a:spcPts val="0"/>
              </a:spcAft>
            </a:pPr>
            <a:fld id="{12BC62E8-D04A-4266-A0DD-CA22B30EC9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715" fontAlgn="auto">
                <a:spcBef>
                  <a:spcPts val="0"/>
                </a:spcBef>
                <a:spcAft>
                  <a:spcPts val="0"/>
                </a:spcAft>
              </a:pPr>
              <a:t>27.02.2018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1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15" fontAlgn="auto">
              <a:spcBef>
                <a:spcPts val="0"/>
              </a:spcBef>
              <a:spcAft>
                <a:spcPts val="0"/>
              </a:spcAft>
            </a:pPr>
            <a:fld id="{51807E45-FCD9-4CC3-8753-5D06E64C99E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71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63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68571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0" indent="-171430" algn="l" defTabSz="68571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89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44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00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57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15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73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30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89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5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3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9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44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5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8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8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8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F26FF9-F916-41C0-B836-A09DD8409C7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45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ransition spd="med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8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5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57" indent="-342857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59" indent="-28571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58" indent="-22857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00" indent="-22857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44" indent="-2285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285" indent="-2285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30" indent="-2285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573" indent="-2285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15" indent="-2285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76" tIns="34289" rIns="68576" bIns="3428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 fontAlgn="auto">
              <a:spcBef>
                <a:spcPts val="0"/>
              </a:spcBef>
              <a:spcAft>
                <a:spcPts val="0"/>
              </a:spcAft>
            </a:pPr>
            <a:fld id="{12BC62E8-D04A-4266-A0DD-CA22B30EC9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749" fontAlgn="auto">
                <a:spcBef>
                  <a:spcPts val="0"/>
                </a:spcBef>
                <a:spcAft>
                  <a:spcPts val="0"/>
                </a:spcAft>
              </a:pPr>
              <a:t>27.02.2018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 fontAlgn="auto">
              <a:spcBef>
                <a:spcPts val="0"/>
              </a:spcBef>
              <a:spcAft>
                <a:spcPts val="0"/>
              </a:spcAft>
            </a:pPr>
            <a:fld id="{51807E45-FCD9-4CC3-8753-5D06E64C99E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74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41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12BC62E8-D04A-4266-A0DD-CA22B30EC9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27.02.2018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51807E45-FCD9-4CC3-8753-5D06E64C99E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09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7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20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F26FF9-F916-41C0-B836-A09DD8409C7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05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ransition spd="med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9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52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30" indent="-22856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960" indent="-22856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093" indent="-22856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222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356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487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618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2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97564"/>
            <a:ext cx="8229600" cy="97210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kern="1200" dirty="0">
                <a:solidFill>
                  <a:srgbClr val="4B1924"/>
                </a:solidFill>
                <a:latin typeface="Arial" charset="0"/>
                <a:cs typeface="Arial" charset="0"/>
              </a:rPr>
              <a:t>МЕТШИН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kern="1200" dirty="0">
                <a:solidFill>
                  <a:srgbClr val="4B1924"/>
                </a:solidFill>
                <a:latin typeface="Arial" charset="0"/>
                <a:cs typeface="Arial" charset="0"/>
              </a:rPr>
              <a:t>Айдар </a:t>
            </a:r>
            <a:r>
              <a:rPr lang="ru-RU" sz="2800" b="1" kern="1200" dirty="0" err="1">
                <a:solidFill>
                  <a:srgbClr val="4B1924"/>
                </a:solidFill>
                <a:latin typeface="Arial" charset="0"/>
                <a:cs typeface="Arial" charset="0"/>
              </a:rPr>
              <a:t>Раисович</a:t>
            </a:r>
            <a:endParaRPr lang="ru-RU" sz="2800" b="1" kern="1200" dirty="0">
              <a:solidFill>
                <a:srgbClr val="4B1924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-23026" y="1851670"/>
            <a:ext cx="91440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000" dirty="0">
                <a:solidFill>
                  <a:srgbClr val="4B1924"/>
                </a:solidFill>
                <a:cs typeface="Arial" charset="0"/>
              </a:rPr>
              <a:t>Глава Нижнекамского муниципального </a:t>
            </a:r>
            <a:r>
              <a:rPr lang="ru-RU" sz="2000" dirty="0" smtClean="0">
                <a:solidFill>
                  <a:srgbClr val="4B1924"/>
                </a:solidFill>
                <a:cs typeface="Arial" charset="0"/>
              </a:rPr>
              <a:t>района</a:t>
            </a:r>
          </a:p>
          <a:p>
            <a:pPr marL="0" indent="0" algn="ctr">
              <a:buFontTx/>
              <a:buNone/>
            </a:pPr>
            <a:r>
              <a:rPr lang="ru-RU" sz="2000" dirty="0" smtClean="0">
                <a:solidFill>
                  <a:srgbClr val="4B1924"/>
                </a:solidFill>
                <a:cs typeface="Arial" charset="0"/>
              </a:rPr>
              <a:t>Республики Татарстан</a:t>
            </a:r>
            <a:endParaRPr lang="ru-RU" sz="2000" dirty="0">
              <a:solidFill>
                <a:srgbClr val="4B1924"/>
              </a:solidFill>
              <a:cs typeface="Arial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516738" y="2895786"/>
            <a:ext cx="8229600" cy="97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altLang="ru-RU" sz="2800" b="1" dirty="0">
                <a:solidFill>
                  <a:srgbClr val="4B1924"/>
                </a:solidFill>
                <a:cs typeface="Arial" charset="0"/>
              </a:rPr>
              <a:t>МЕТШИН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altLang="ru-RU" sz="2800" b="1" dirty="0">
                <a:solidFill>
                  <a:srgbClr val="4B1924"/>
                </a:solidFill>
                <a:cs typeface="Arial" charset="0"/>
              </a:rPr>
              <a:t>Айдар </a:t>
            </a:r>
            <a:r>
              <a:rPr lang="ru-RU" altLang="ru-RU" sz="2800" b="1" dirty="0" err="1">
                <a:solidFill>
                  <a:srgbClr val="4B1924"/>
                </a:solidFill>
                <a:cs typeface="Arial" charset="0"/>
              </a:rPr>
              <a:t>Рәис</a:t>
            </a:r>
            <a:r>
              <a:rPr lang="ru-RU" altLang="ru-RU" sz="2800" b="1" dirty="0">
                <a:solidFill>
                  <a:srgbClr val="4B1924"/>
                </a:solidFill>
                <a:cs typeface="Arial" charset="0"/>
              </a:rPr>
              <a:t> </a:t>
            </a:r>
            <a:r>
              <a:rPr lang="ru-RU" altLang="ru-RU" sz="2800" b="1" dirty="0" err="1">
                <a:solidFill>
                  <a:srgbClr val="4B1924"/>
                </a:solidFill>
                <a:cs typeface="Arial" charset="0"/>
              </a:rPr>
              <a:t>улы</a:t>
            </a:r>
            <a:endParaRPr lang="ru-RU" sz="2800" b="1" dirty="0">
              <a:solidFill>
                <a:srgbClr val="4B1924"/>
              </a:solidFill>
              <a:cs typeface="Arial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36512" y="3903090"/>
            <a:ext cx="9144000" cy="102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1007913" eaLnBrk="1" hangingPunct="1">
              <a:buFontTx/>
              <a:buNone/>
            </a:pPr>
            <a:r>
              <a:rPr lang="ru-RU" altLang="ru-RU" sz="2000" dirty="0">
                <a:solidFill>
                  <a:srgbClr val="4B1924"/>
                </a:solidFill>
                <a:cs typeface="Arial" charset="0"/>
              </a:rPr>
              <a:t>Татарстан </a:t>
            </a:r>
            <a:r>
              <a:rPr lang="ru-RU" altLang="ru-RU" sz="2000" dirty="0" err="1">
                <a:solidFill>
                  <a:srgbClr val="4B1924"/>
                </a:solidFill>
                <a:cs typeface="Arial" charset="0"/>
              </a:rPr>
              <a:t>Республикасы</a:t>
            </a:r>
            <a:r>
              <a:rPr lang="ru-RU" altLang="ru-RU" sz="2000" dirty="0">
                <a:solidFill>
                  <a:srgbClr val="4B1924"/>
                </a:solidFill>
                <a:cs typeface="Arial" charset="0"/>
              </a:rPr>
              <a:t> </a:t>
            </a:r>
            <a:r>
              <a:rPr lang="ru-RU" altLang="ru-RU" sz="2000" dirty="0" err="1">
                <a:solidFill>
                  <a:srgbClr val="4B1924"/>
                </a:solidFill>
                <a:cs typeface="Arial" charset="0"/>
              </a:rPr>
              <a:t>Түбән</a:t>
            </a:r>
            <a:r>
              <a:rPr lang="ru-RU" altLang="ru-RU" sz="2000" dirty="0">
                <a:solidFill>
                  <a:srgbClr val="4B1924"/>
                </a:solidFill>
                <a:cs typeface="Arial" charset="0"/>
              </a:rPr>
              <a:t> Кама</a:t>
            </a:r>
          </a:p>
          <a:p>
            <a:pPr marL="0" indent="0" algn="ctr" defTabSz="1007913" eaLnBrk="1" hangingPunct="1">
              <a:buFontTx/>
              <a:buNone/>
            </a:pPr>
            <a:r>
              <a:rPr lang="ru-RU" altLang="ru-RU" sz="2000" dirty="0" err="1">
                <a:solidFill>
                  <a:srgbClr val="4B1924"/>
                </a:solidFill>
                <a:cs typeface="Arial" charset="0"/>
              </a:rPr>
              <a:t>муниципаль</a:t>
            </a:r>
            <a:r>
              <a:rPr lang="ru-RU" altLang="ru-RU" sz="2000" dirty="0">
                <a:solidFill>
                  <a:srgbClr val="4B1924"/>
                </a:solidFill>
                <a:cs typeface="Arial" charset="0"/>
              </a:rPr>
              <a:t> районы </a:t>
            </a:r>
            <a:r>
              <a:rPr lang="ru-RU" altLang="ru-RU" sz="2000" dirty="0" err="1">
                <a:solidFill>
                  <a:srgbClr val="4B1924"/>
                </a:solidFill>
                <a:cs typeface="Arial" charset="0"/>
              </a:rPr>
              <a:t>Башлыгы</a:t>
            </a:r>
            <a:endParaRPr lang="ru-RU" altLang="ru-RU" sz="2000" dirty="0">
              <a:solidFill>
                <a:srgbClr val="4B1924"/>
              </a:solidFill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96857" y="373027"/>
            <a:ext cx="7812000" cy="32400"/>
          </a:xfrm>
          <a:prstGeom prst="rect">
            <a:avLst/>
          </a:prstGeom>
          <a:solidFill>
            <a:srgbClr val="9A2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96857" y="471822"/>
            <a:ext cx="7747805" cy="45719"/>
          </a:xfrm>
          <a:prstGeom prst="rect">
            <a:avLst/>
          </a:prstGeom>
          <a:solidFill>
            <a:srgbClr val="9A2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11" name="Picture 4" descr="D:\Pictures\Рисунок2 копия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31" y="135743"/>
            <a:ext cx="441526" cy="56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Pictures\gerb_rt рубин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4" y="123478"/>
            <a:ext cx="574685" cy="58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500919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59378"/>
            <a:ext cx="3095992" cy="20606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59378"/>
            <a:ext cx="3095992" cy="20606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56664"/>
            <a:ext cx="3093776" cy="20586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96857" y="373027"/>
            <a:ext cx="7812000" cy="32400"/>
          </a:xfrm>
          <a:prstGeom prst="rect">
            <a:avLst/>
          </a:prstGeom>
          <a:solidFill>
            <a:srgbClr val="9A2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96857" y="471822"/>
            <a:ext cx="7747805" cy="45719"/>
          </a:xfrm>
          <a:prstGeom prst="rect">
            <a:avLst/>
          </a:prstGeom>
          <a:solidFill>
            <a:srgbClr val="9A2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pic>
        <p:nvPicPr>
          <p:cNvPr id="9" name="Picture 4" descr="D:\Pictures\Рисунок2 копия копия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31" y="135743"/>
            <a:ext cx="441526" cy="56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Pictures\gerb_rt рубин копия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4" y="123478"/>
            <a:ext cx="574685" cy="58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2" r="4107"/>
          <a:stretch/>
        </p:blipFill>
        <p:spPr>
          <a:xfrm>
            <a:off x="4916931" y="760269"/>
            <a:ext cx="3095991" cy="2055035"/>
          </a:xfrm>
          <a:prstGeom prst="rect">
            <a:avLst/>
          </a:prstGeom>
        </p:spPr>
      </p:pic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827584" y="65888"/>
            <a:ext cx="8215370" cy="27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7598" tIns="28802" rIns="57598" bIns="28802">
            <a:spAutoFit/>
          </a:bodyPr>
          <a:lstStyle/>
          <a:p>
            <a:pPr algn="r" defTabSz="576173" eaLnBrk="0" hangingPunct="0"/>
            <a:r>
              <a:rPr lang="ru-RU" sz="1400" b="1" dirty="0" smtClean="0">
                <a:solidFill>
                  <a:srgbClr val="990033"/>
                </a:solidFill>
                <a:ea typeface="Meiryo" panose="020B0604030504040204" pitchFamily="34" charset="-128"/>
              </a:rPr>
              <a:t>Подготовка квалифицированных кадров</a:t>
            </a:r>
            <a:endParaRPr lang="ru-RU" sz="1400" b="1" dirty="0">
              <a:solidFill>
                <a:srgbClr val="990033"/>
              </a:solidFill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3394519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31590"/>
            <a:ext cx="3171173" cy="3285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Aft>
                <a:spcPts val="600"/>
              </a:spcAft>
            </a:pPr>
            <a:r>
              <a:rPr lang="ru-RU" sz="1600" b="1" dirty="0">
                <a:ea typeface="Meiryo" panose="020B0604030504040204" pitchFamily="34" charset="-128"/>
              </a:rPr>
              <a:t>Нижнекамск является важнейшим транспортным узлом северо-востока РТ, между  федеральными трассами </a:t>
            </a:r>
            <a:r>
              <a:rPr lang="ru-RU" sz="1600" b="1" dirty="0">
                <a:solidFill>
                  <a:srgbClr val="990033"/>
                </a:solidFill>
                <a:ea typeface="Meiryo" panose="020B0604030504040204" pitchFamily="34" charset="-128"/>
              </a:rPr>
              <a:t>М-5</a:t>
            </a:r>
            <a:r>
              <a:rPr lang="ru-RU" sz="1600" b="1" dirty="0">
                <a:ea typeface="Meiryo" panose="020B0604030504040204" pitchFamily="34" charset="-128"/>
              </a:rPr>
              <a:t> и </a:t>
            </a:r>
            <a:r>
              <a:rPr lang="ru-RU" sz="1600" b="1" dirty="0">
                <a:solidFill>
                  <a:srgbClr val="990033"/>
                </a:solidFill>
                <a:ea typeface="Meiryo" panose="020B0604030504040204" pitchFamily="34" charset="-128"/>
              </a:rPr>
              <a:t>М-7</a:t>
            </a:r>
            <a:r>
              <a:rPr lang="ru-RU" sz="1600" b="1" dirty="0">
                <a:ea typeface="Meiryo" panose="020B0604030504040204" pitchFamily="34" charset="-128"/>
              </a:rPr>
              <a:t>:</a:t>
            </a:r>
          </a:p>
          <a:p>
            <a:pPr>
              <a:spcAft>
                <a:spcPts val="600"/>
              </a:spcAft>
            </a:pPr>
            <a:endParaRPr lang="ru-RU" sz="400" dirty="0">
              <a:ea typeface="Meiryo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ea typeface="Meiryo" panose="020B0604030504040204" pitchFamily="34" charset="-128"/>
              </a:rPr>
              <a:t>международный </a:t>
            </a:r>
            <a:r>
              <a:rPr lang="ru-RU" sz="1600" b="1" dirty="0">
                <a:solidFill>
                  <a:srgbClr val="990033"/>
                </a:solidFill>
                <a:ea typeface="Meiryo" panose="020B0604030504040204" pitchFamily="34" charset="-128"/>
              </a:rPr>
              <a:t>аэропорт</a:t>
            </a:r>
            <a:r>
              <a:rPr lang="ru-RU" sz="1600" dirty="0">
                <a:ea typeface="Meiryo" panose="020B0604030504040204" pitchFamily="34" charset="-128"/>
              </a:rPr>
              <a:t> «</a:t>
            </a:r>
            <a:r>
              <a:rPr lang="ru-RU" sz="1600" dirty="0" err="1">
                <a:ea typeface="Meiryo" panose="020B0604030504040204" pitchFamily="34" charset="-128"/>
              </a:rPr>
              <a:t>Бегишево</a:t>
            </a:r>
            <a:r>
              <a:rPr lang="ru-RU" sz="1600" dirty="0">
                <a:ea typeface="Meiryo" panose="020B0604030504040204" pitchFamily="34" charset="-128"/>
              </a:rPr>
              <a:t>»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990033"/>
                </a:solidFill>
                <a:ea typeface="Meiryo"/>
              </a:rPr>
              <a:t>речной </a:t>
            </a:r>
            <a:r>
              <a:rPr lang="ru-RU" sz="1600" b="1" dirty="0">
                <a:solidFill>
                  <a:srgbClr val="990033"/>
                </a:solidFill>
                <a:ea typeface="Meiryo"/>
              </a:rPr>
              <a:t>порт </a:t>
            </a:r>
            <a:r>
              <a:rPr lang="ru-RU" sz="1600" dirty="0">
                <a:ea typeface="Meiryo"/>
              </a:rPr>
              <a:t>и грузовой терминал на </a:t>
            </a:r>
            <a:r>
              <a:rPr lang="ru-RU" sz="1600" dirty="0" err="1">
                <a:ea typeface="Meiryo"/>
              </a:rPr>
              <a:t>р.Кама</a:t>
            </a:r>
            <a:endParaRPr lang="ru-RU" sz="1600" dirty="0">
              <a:ea typeface="Meiryo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err="1" smtClean="0">
                <a:ea typeface="Meiryo"/>
              </a:rPr>
              <a:t>автожелезнодорожный</a:t>
            </a:r>
            <a:r>
              <a:rPr lang="ru-RU" sz="1600" dirty="0" smtClean="0">
                <a:ea typeface="Meiryo"/>
              </a:rPr>
              <a:t> </a:t>
            </a:r>
            <a:r>
              <a:rPr lang="ru-RU" sz="1600" b="1" dirty="0">
                <a:solidFill>
                  <a:srgbClr val="990033"/>
                </a:solidFill>
                <a:ea typeface="Meiryo"/>
              </a:rPr>
              <a:t>вокзал</a:t>
            </a:r>
          </a:p>
        </p:txBody>
      </p:sp>
      <p:pic>
        <p:nvPicPr>
          <p:cNvPr id="5" name="Picture 6" descr="C:\Users\User\Pictures\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526" y="699542"/>
            <a:ext cx="5256584" cy="328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Группа 23"/>
          <p:cNvGrpSpPr/>
          <p:nvPr/>
        </p:nvGrpSpPr>
        <p:grpSpPr>
          <a:xfrm>
            <a:off x="4668274" y="3051790"/>
            <a:ext cx="1424301" cy="338554"/>
            <a:chOff x="4668274" y="3051790"/>
            <a:chExt cx="1424301" cy="338554"/>
          </a:xfrm>
        </p:grpSpPr>
        <p:sp>
          <p:nvSpPr>
            <p:cNvPr id="13" name="TextBox 12"/>
            <p:cNvSpPr txBox="1"/>
            <p:nvPr/>
          </p:nvSpPr>
          <p:spPr>
            <a:xfrm>
              <a:off x="4668274" y="3051790"/>
              <a:ext cx="14243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</a:rPr>
                <a:t>Нижнекамск</a:t>
              </a:r>
              <a:endParaRPr lang="ru-RU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4669356" y="3121400"/>
              <a:ext cx="63401" cy="63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24506" y="3723878"/>
            <a:ext cx="2317622" cy="1097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200" b="1" i="1" dirty="0" smtClean="0"/>
              <a:t>Расстояние:</a:t>
            </a:r>
          </a:p>
          <a:p>
            <a:pPr>
              <a:lnSpc>
                <a:spcPts val="1600"/>
              </a:lnSpc>
            </a:pPr>
            <a:r>
              <a:rPr lang="ru-RU" sz="1200" b="1" i="1" dirty="0" smtClean="0"/>
              <a:t>Москва</a:t>
            </a:r>
            <a:r>
              <a:rPr lang="ru-RU" sz="1200" i="1" dirty="0" smtClean="0"/>
              <a:t> – 1100 км.</a:t>
            </a:r>
          </a:p>
          <a:p>
            <a:pPr>
              <a:lnSpc>
                <a:spcPts val="1600"/>
              </a:lnSpc>
            </a:pPr>
            <a:r>
              <a:rPr lang="ru-RU" sz="1200" b="1" i="1" dirty="0" smtClean="0"/>
              <a:t>Нижний Новгород </a:t>
            </a:r>
            <a:r>
              <a:rPr lang="ru-RU" sz="1200" i="1" dirty="0" smtClean="0"/>
              <a:t>– 644 км. </a:t>
            </a:r>
          </a:p>
          <a:p>
            <a:pPr>
              <a:lnSpc>
                <a:spcPts val="1600"/>
              </a:lnSpc>
            </a:pPr>
            <a:r>
              <a:rPr lang="ru-RU" sz="1200" b="1" i="1" dirty="0" smtClean="0"/>
              <a:t>Казань</a:t>
            </a:r>
            <a:r>
              <a:rPr lang="ru-RU" sz="1200" i="1" dirty="0" smtClean="0"/>
              <a:t> – 240 км.</a:t>
            </a:r>
          </a:p>
          <a:p>
            <a:endParaRPr lang="ru-RU" sz="1200" i="1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3802931" y="2464923"/>
            <a:ext cx="837152" cy="419389"/>
            <a:chOff x="6482775" y="3320962"/>
            <a:chExt cx="837152" cy="419389"/>
          </a:xfrm>
        </p:grpSpPr>
        <p:sp>
          <p:nvSpPr>
            <p:cNvPr id="7" name="Овал 6"/>
            <p:cNvSpPr/>
            <p:nvPr/>
          </p:nvSpPr>
          <p:spPr>
            <a:xfrm>
              <a:off x="6797103" y="3607445"/>
              <a:ext cx="131019" cy="13290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82775" y="3320962"/>
              <a:ext cx="8371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Москва</a:t>
              </a:r>
              <a:endParaRPr lang="ru-RU" sz="1400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346773" y="2653830"/>
            <a:ext cx="1792542" cy="337655"/>
            <a:chOff x="7026617" y="3509869"/>
            <a:chExt cx="1792542" cy="337655"/>
          </a:xfrm>
        </p:grpSpPr>
        <p:sp>
          <p:nvSpPr>
            <p:cNvPr id="10" name="Овал 9"/>
            <p:cNvSpPr/>
            <p:nvPr/>
          </p:nvSpPr>
          <p:spPr>
            <a:xfrm>
              <a:off x="7082545" y="3784124"/>
              <a:ext cx="63401" cy="6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26617" y="3509869"/>
              <a:ext cx="17925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Нижний Новгород</a:t>
              </a:r>
              <a:endParaRPr lang="ru-RU" sz="1400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559187" y="2845323"/>
            <a:ext cx="812274" cy="307777"/>
            <a:chOff x="4559187" y="2845323"/>
            <a:chExt cx="812274" cy="307777"/>
          </a:xfrm>
        </p:grpSpPr>
        <p:sp>
          <p:nvSpPr>
            <p:cNvPr id="16" name="TextBox 15"/>
            <p:cNvSpPr txBox="1"/>
            <p:nvPr/>
          </p:nvSpPr>
          <p:spPr>
            <a:xfrm>
              <a:off x="4567651" y="2845323"/>
              <a:ext cx="8038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Казань</a:t>
              </a:r>
              <a:endParaRPr lang="ru-RU" sz="1400" b="1" dirty="0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4559187" y="3070962"/>
              <a:ext cx="63401" cy="6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1196857" y="373027"/>
            <a:ext cx="7812000" cy="32400"/>
          </a:xfrm>
          <a:prstGeom prst="rect">
            <a:avLst/>
          </a:prstGeom>
          <a:solidFill>
            <a:srgbClr val="9A2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196857" y="471822"/>
            <a:ext cx="7747805" cy="45719"/>
          </a:xfrm>
          <a:prstGeom prst="rect">
            <a:avLst/>
          </a:prstGeom>
          <a:solidFill>
            <a:srgbClr val="9A2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pic>
        <p:nvPicPr>
          <p:cNvPr id="29" name="Picture 4" descr="D:\Pictures\Рисунок2 копия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31" y="135743"/>
            <a:ext cx="441526" cy="56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D:\Pictures\gerb_rt рубин коп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4" y="123478"/>
            <a:ext cx="574685" cy="58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03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6335532" y="51471"/>
            <a:ext cx="2700964" cy="27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7598" tIns="28802" rIns="57598" bIns="28802">
            <a:spAutoFit/>
          </a:bodyPr>
          <a:lstStyle/>
          <a:p>
            <a:pPr algn="r" defTabSz="576173" eaLnBrk="0" hangingPunct="0"/>
            <a:r>
              <a:rPr lang="ru-RU" sz="1400" b="1" dirty="0">
                <a:solidFill>
                  <a:srgbClr val="7B2839"/>
                </a:solidFill>
                <a:latin typeface="+mn-lt"/>
                <a:ea typeface="Meiryo" panose="020B0604030504040204" pitchFamily="34" charset="-128"/>
                <a:cs typeface="Meiryo" panose="020B0604030504040204" pitchFamily="34" charset="-128"/>
              </a:rPr>
              <a:t>Потенциал Нижнекамска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 rotWithShape="1">
          <a:blip r:embed="rId2"/>
          <a:srcRect l="19983" t="21154" r="510"/>
          <a:stretch/>
        </p:blipFill>
        <p:spPr bwMode="auto">
          <a:xfrm>
            <a:off x="899592" y="1709130"/>
            <a:ext cx="702201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-36512" y="712316"/>
            <a:ext cx="9144000" cy="830997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 defTabSz="576173" eaLnBrk="0" hangingPunct="0"/>
            <a:r>
              <a:rPr lang="ru-RU" sz="1600" b="1" dirty="0">
                <a:latin typeface="+mn-lt"/>
                <a:ea typeface="Meiryo" panose="020B0604030504040204" pitchFamily="34" charset="-128"/>
                <a:cs typeface="Meiryo" panose="020B0604030504040204" pitchFamily="34" charset="-128"/>
              </a:rPr>
              <a:t>Строительство автомобильной дороги, </a:t>
            </a:r>
            <a:endParaRPr lang="en-US" sz="1600" b="1" dirty="0">
              <a:latin typeface="+mn-lt"/>
              <a:ea typeface="Meiryo" panose="020B0604030504040204" pitchFamily="34" charset="-128"/>
              <a:cs typeface="Meiryo" panose="020B0604030504040204" pitchFamily="34" charset="-128"/>
            </a:endParaRPr>
          </a:p>
          <a:p>
            <a:pPr algn="ctr" defTabSz="576173" eaLnBrk="0" hangingPunct="0"/>
            <a:r>
              <a:rPr lang="ru-RU" sz="1600" b="1" dirty="0">
                <a:latin typeface="+mn-lt"/>
                <a:ea typeface="Meiryo" panose="020B0604030504040204" pitchFamily="34" charset="-128"/>
                <a:cs typeface="Meiryo" panose="020B0604030504040204" pitchFamily="34" charset="-128"/>
              </a:rPr>
              <a:t>соединяющая Нижнекамск с федеральной трассой М-7 «Волга»,</a:t>
            </a:r>
          </a:p>
          <a:p>
            <a:pPr algn="ctr" defTabSz="576173" eaLnBrk="0" hangingPunct="0"/>
            <a:r>
              <a:rPr lang="ru-RU" sz="1600" b="1" dirty="0">
                <a:latin typeface="+mn-lt"/>
                <a:ea typeface="Meiryo" panose="020B0604030504040204" pitchFamily="34" charset="-128"/>
                <a:cs typeface="Meiryo" panose="020B0604030504040204" pitchFamily="34" charset="-128"/>
              </a:rPr>
              <a:t>  включая строительство моста через реку Кама в районе села Соколки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96857" y="373027"/>
            <a:ext cx="7812000" cy="32400"/>
          </a:xfrm>
          <a:prstGeom prst="rect">
            <a:avLst/>
          </a:prstGeom>
          <a:solidFill>
            <a:srgbClr val="9A2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96857" y="471822"/>
            <a:ext cx="7747805" cy="45719"/>
          </a:xfrm>
          <a:prstGeom prst="rect">
            <a:avLst/>
          </a:prstGeom>
          <a:solidFill>
            <a:srgbClr val="9A2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pic>
        <p:nvPicPr>
          <p:cNvPr id="16" name="Picture 4" descr="D:\Pictures\Рисунок2 копия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31" y="135743"/>
            <a:ext cx="441526" cy="56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Pictures\gerb_rt рубин коп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4" y="123478"/>
            <a:ext cx="574685" cy="58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6357950" y="3857637"/>
            <a:ext cx="2143140" cy="738652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algn="ctr">
              <a:defRPr lang="ru-RU" sz="1400" b="1" i="0" u="none" strike="noStrike" kern="1200" baseline="0" dirty="0" smtClean="0">
                <a:solidFill>
                  <a:srgbClr val="7B283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b="1" dirty="0" smtClean="0">
                <a:solidFill>
                  <a:schemeClr val="bg1"/>
                </a:solidFill>
              </a:rPr>
              <a:t>86% - доля градообразующих предприятий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335532" y="51471"/>
            <a:ext cx="2700964" cy="27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7598" tIns="28802" rIns="57598" bIns="28802">
            <a:spAutoFit/>
          </a:bodyPr>
          <a:lstStyle/>
          <a:p>
            <a:pPr algn="r" defTabSz="576173" eaLnBrk="0" hangingPunct="0"/>
            <a:r>
              <a:rPr lang="ru-RU" sz="1400" b="1" dirty="0">
                <a:solidFill>
                  <a:srgbClr val="7B2839"/>
                </a:solidFill>
                <a:latin typeface="+mn-lt"/>
                <a:ea typeface="Meiryo" panose="020B0604030504040204" pitchFamily="34" charset="-128"/>
                <a:cs typeface="Meiryo" panose="020B0604030504040204" pitchFamily="34" charset="-128"/>
              </a:rPr>
              <a:t>Комфортная среда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96857" y="373027"/>
            <a:ext cx="7812000" cy="32400"/>
          </a:xfrm>
          <a:prstGeom prst="rect">
            <a:avLst/>
          </a:prstGeom>
          <a:solidFill>
            <a:srgbClr val="9A2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96857" y="471822"/>
            <a:ext cx="7747805" cy="45719"/>
          </a:xfrm>
          <a:prstGeom prst="rect">
            <a:avLst/>
          </a:prstGeom>
          <a:solidFill>
            <a:srgbClr val="9A2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pic>
        <p:nvPicPr>
          <p:cNvPr id="1026" name="Picture 2" descr="\\192.168.100.220\foto\ФОТО\Нижнекамск\Сквер Лемаева\Нравится АРМ\0 (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5" y="3037552"/>
            <a:ext cx="3477910" cy="196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3"/>
          <a:stretch/>
        </p:blipFill>
        <p:spPr>
          <a:xfrm>
            <a:off x="731827" y="747140"/>
            <a:ext cx="3734182" cy="211036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"/>
          <a:stretch/>
        </p:blipFill>
        <p:spPr>
          <a:xfrm flipH="1">
            <a:off x="4857755" y="747141"/>
            <a:ext cx="3477910" cy="2110362"/>
          </a:xfrm>
          <a:prstGeom prst="rect">
            <a:avLst/>
          </a:prstGeom>
        </p:spPr>
      </p:pic>
      <p:pic>
        <p:nvPicPr>
          <p:cNvPr id="23" name="Picture 5" descr="C:\Users\Вера\Desktop\дп 12. 02\IRR_150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1" b="11975"/>
          <a:stretch/>
        </p:blipFill>
        <p:spPr bwMode="auto">
          <a:xfrm>
            <a:off x="731827" y="3037553"/>
            <a:ext cx="3734182" cy="196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Pictures\Рисунок2 копия копия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31" y="135743"/>
            <a:ext cx="441526" cy="56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D:\Pictures\gerb_rt рубин копия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4" y="123478"/>
            <a:ext cx="574685" cy="58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97564"/>
            <a:ext cx="8229600" cy="97210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kern="1200" dirty="0">
                <a:solidFill>
                  <a:srgbClr val="4B1924"/>
                </a:solidFill>
                <a:latin typeface="Arial" charset="0"/>
                <a:cs typeface="Arial" charset="0"/>
              </a:rPr>
              <a:t>МЕТШИН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kern="1200" dirty="0">
                <a:solidFill>
                  <a:srgbClr val="4B1924"/>
                </a:solidFill>
                <a:latin typeface="Arial" charset="0"/>
                <a:cs typeface="Arial" charset="0"/>
              </a:rPr>
              <a:t>Айдар </a:t>
            </a:r>
            <a:r>
              <a:rPr lang="ru-RU" sz="2800" b="1" kern="1200" dirty="0" err="1">
                <a:solidFill>
                  <a:srgbClr val="4B1924"/>
                </a:solidFill>
                <a:latin typeface="Arial" charset="0"/>
                <a:cs typeface="Arial" charset="0"/>
              </a:rPr>
              <a:t>Раисович</a:t>
            </a:r>
            <a:endParaRPr lang="ru-RU" sz="2800" b="1" kern="1200" dirty="0">
              <a:solidFill>
                <a:srgbClr val="4B1924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-23026" y="1851670"/>
            <a:ext cx="91440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000" dirty="0">
                <a:solidFill>
                  <a:srgbClr val="4B1924"/>
                </a:solidFill>
                <a:cs typeface="Arial" charset="0"/>
              </a:rPr>
              <a:t>Глава Нижнекамского муниципального </a:t>
            </a:r>
            <a:r>
              <a:rPr lang="ru-RU" sz="2000" dirty="0" smtClean="0">
                <a:solidFill>
                  <a:srgbClr val="4B1924"/>
                </a:solidFill>
                <a:cs typeface="Arial" charset="0"/>
              </a:rPr>
              <a:t>района</a:t>
            </a:r>
          </a:p>
          <a:p>
            <a:pPr marL="0" indent="0" algn="ctr">
              <a:buFontTx/>
              <a:buNone/>
            </a:pPr>
            <a:r>
              <a:rPr lang="ru-RU" sz="2000" dirty="0" smtClean="0">
                <a:solidFill>
                  <a:srgbClr val="4B1924"/>
                </a:solidFill>
                <a:cs typeface="Arial" charset="0"/>
              </a:rPr>
              <a:t>Республики Татарстан</a:t>
            </a:r>
            <a:endParaRPr lang="ru-RU" sz="2000" dirty="0">
              <a:solidFill>
                <a:srgbClr val="4B1924"/>
              </a:solidFill>
              <a:cs typeface="Arial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516738" y="2895786"/>
            <a:ext cx="8229600" cy="97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altLang="ru-RU" sz="2800" b="1" dirty="0">
                <a:solidFill>
                  <a:srgbClr val="4B1924"/>
                </a:solidFill>
                <a:cs typeface="Arial" charset="0"/>
              </a:rPr>
              <a:t>МЕТШИН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altLang="ru-RU" sz="2800" b="1" dirty="0">
                <a:solidFill>
                  <a:srgbClr val="4B1924"/>
                </a:solidFill>
                <a:cs typeface="Arial" charset="0"/>
              </a:rPr>
              <a:t>Айдар </a:t>
            </a:r>
            <a:r>
              <a:rPr lang="ru-RU" altLang="ru-RU" sz="2800" b="1" dirty="0" err="1">
                <a:solidFill>
                  <a:srgbClr val="4B1924"/>
                </a:solidFill>
                <a:cs typeface="Arial" charset="0"/>
              </a:rPr>
              <a:t>Рәис</a:t>
            </a:r>
            <a:r>
              <a:rPr lang="ru-RU" altLang="ru-RU" sz="2800" b="1" dirty="0">
                <a:solidFill>
                  <a:srgbClr val="4B1924"/>
                </a:solidFill>
                <a:cs typeface="Arial" charset="0"/>
              </a:rPr>
              <a:t> </a:t>
            </a:r>
            <a:r>
              <a:rPr lang="ru-RU" altLang="ru-RU" sz="2800" b="1" dirty="0" err="1">
                <a:solidFill>
                  <a:srgbClr val="4B1924"/>
                </a:solidFill>
                <a:cs typeface="Arial" charset="0"/>
              </a:rPr>
              <a:t>улы</a:t>
            </a:r>
            <a:endParaRPr lang="ru-RU" sz="2800" b="1" dirty="0">
              <a:solidFill>
                <a:srgbClr val="4B1924"/>
              </a:solidFill>
              <a:cs typeface="Arial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36512" y="3903090"/>
            <a:ext cx="9144000" cy="102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1007913" eaLnBrk="1" hangingPunct="1">
              <a:buFontTx/>
              <a:buNone/>
            </a:pPr>
            <a:r>
              <a:rPr lang="ru-RU" altLang="ru-RU" sz="2000" dirty="0">
                <a:solidFill>
                  <a:srgbClr val="4B1924"/>
                </a:solidFill>
                <a:cs typeface="Arial" charset="0"/>
              </a:rPr>
              <a:t>Татарстан </a:t>
            </a:r>
            <a:r>
              <a:rPr lang="ru-RU" altLang="ru-RU" sz="2000" dirty="0" err="1">
                <a:solidFill>
                  <a:srgbClr val="4B1924"/>
                </a:solidFill>
                <a:cs typeface="Arial" charset="0"/>
              </a:rPr>
              <a:t>Республикасы</a:t>
            </a:r>
            <a:r>
              <a:rPr lang="ru-RU" altLang="ru-RU" sz="2000" dirty="0">
                <a:solidFill>
                  <a:srgbClr val="4B1924"/>
                </a:solidFill>
                <a:cs typeface="Arial" charset="0"/>
              </a:rPr>
              <a:t> </a:t>
            </a:r>
            <a:r>
              <a:rPr lang="ru-RU" altLang="ru-RU" sz="2000" dirty="0" err="1">
                <a:solidFill>
                  <a:srgbClr val="4B1924"/>
                </a:solidFill>
                <a:cs typeface="Arial" charset="0"/>
              </a:rPr>
              <a:t>Түбән</a:t>
            </a:r>
            <a:r>
              <a:rPr lang="ru-RU" altLang="ru-RU" sz="2000" dirty="0">
                <a:solidFill>
                  <a:srgbClr val="4B1924"/>
                </a:solidFill>
                <a:cs typeface="Arial" charset="0"/>
              </a:rPr>
              <a:t> Кама</a:t>
            </a:r>
          </a:p>
          <a:p>
            <a:pPr marL="0" indent="0" algn="ctr" defTabSz="1007913" eaLnBrk="1" hangingPunct="1">
              <a:buFontTx/>
              <a:buNone/>
            </a:pPr>
            <a:r>
              <a:rPr lang="ru-RU" altLang="ru-RU" sz="2000" dirty="0" err="1">
                <a:solidFill>
                  <a:srgbClr val="4B1924"/>
                </a:solidFill>
                <a:cs typeface="Arial" charset="0"/>
              </a:rPr>
              <a:t>муниципаль</a:t>
            </a:r>
            <a:r>
              <a:rPr lang="ru-RU" altLang="ru-RU" sz="2000" dirty="0">
                <a:solidFill>
                  <a:srgbClr val="4B1924"/>
                </a:solidFill>
                <a:cs typeface="Arial" charset="0"/>
              </a:rPr>
              <a:t> районы </a:t>
            </a:r>
            <a:r>
              <a:rPr lang="ru-RU" altLang="ru-RU" sz="2000" dirty="0" err="1">
                <a:solidFill>
                  <a:srgbClr val="4B1924"/>
                </a:solidFill>
                <a:cs typeface="Arial" charset="0"/>
              </a:rPr>
              <a:t>Башлыгы</a:t>
            </a:r>
            <a:endParaRPr lang="ru-RU" altLang="ru-RU" sz="2000" dirty="0">
              <a:solidFill>
                <a:srgbClr val="4B1924"/>
              </a:solidFill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96857" y="373027"/>
            <a:ext cx="7812000" cy="32400"/>
          </a:xfrm>
          <a:prstGeom prst="rect">
            <a:avLst/>
          </a:prstGeom>
          <a:solidFill>
            <a:srgbClr val="9A2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96857" y="471822"/>
            <a:ext cx="7747805" cy="45719"/>
          </a:xfrm>
          <a:prstGeom prst="rect">
            <a:avLst/>
          </a:prstGeom>
          <a:solidFill>
            <a:srgbClr val="9A2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11" name="Picture 4" descr="D:\Pictures\Рисунок2 копия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31" y="135743"/>
            <a:ext cx="441526" cy="56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Pictures\gerb_rt рубин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4" y="123478"/>
            <a:ext cx="574685" cy="58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973506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9" y="536950"/>
            <a:ext cx="2465765" cy="15130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7" y="1707654"/>
            <a:ext cx="3067966" cy="31304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47864" y="3326965"/>
            <a:ext cx="2355895" cy="610413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1200" b="1" dirty="0" err="1">
                <a:ea typeface="Meiryo" panose="020B0604030504040204" pitchFamily="34" charset="-128"/>
              </a:rPr>
              <a:t>Альметьевский</a:t>
            </a:r>
            <a:r>
              <a:rPr lang="ru-RU" sz="1200" b="1" dirty="0">
                <a:ea typeface="Meiryo" panose="020B0604030504040204" pitchFamily="34" charset="-128"/>
              </a:rPr>
              <a:t> </a:t>
            </a:r>
          </a:p>
          <a:p>
            <a:pPr>
              <a:lnSpc>
                <a:spcPts val="1300"/>
              </a:lnSpc>
            </a:pPr>
            <a:r>
              <a:rPr lang="ru-RU" sz="1200" b="1" dirty="0" smtClean="0">
                <a:ea typeface="Meiryo" panose="020B0604030504040204" pitchFamily="34" charset="-128"/>
              </a:rPr>
              <a:t>муниципальный</a:t>
            </a:r>
            <a:r>
              <a:rPr lang="en-US" sz="1200" b="1" dirty="0" smtClean="0">
                <a:ea typeface="Meiryo" panose="020B0604030504040204" pitchFamily="34" charset="-128"/>
              </a:rPr>
              <a:t> </a:t>
            </a:r>
          </a:p>
          <a:p>
            <a:pPr>
              <a:lnSpc>
                <a:spcPts val="1300"/>
              </a:lnSpc>
            </a:pPr>
            <a:r>
              <a:rPr lang="ru-RU" sz="1200" b="1" dirty="0" smtClean="0">
                <a:ea typeface="Meiryo" panose="020B0604030504040204" pitchFamily="34" charset="-128"/>
              </a:rPr>
              <a:t>район</a:t>
            </a:r>
            <a:endParaRPr lang="ru-RU" sz="1200" b="1" dirty="0">
              <a:ea typeface="Meiryo" panose="020B0604030504040204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78957" y="2599273"/>
            <a:ext cx="2231937" cy="59246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300" b="1" dirty="0">
                <a:ea typeface="Meiryo" panose="020B0604030504040204" pitchFamily="34" charset="-128"/>
              </a:rPr>
              <a:t>Нижнекамский </a:t>
            </a:r>
          </a:p>
          <a:p>
            <a:pPr>
              <a:lnSpc>
                <a:spcPts val="1300"/>
              </a:lnSpc>
            </a:pPr>
            <a:r>
              <a:rPr lang="ru-RU" sz="1300" b="1" dirty="0" smtClean="0">
                <a:ea typeface="Meiryo" panose="020B0604030504040204" pitchFamily="34" charset="-128"/>
              </a:rPr>
              <a:t>муниципальный</a:t>
            </a:r>
            <a:r>
              <a:rPr lang="en-US" sz="1300" b="1" dirty="0" smtClean="0">
                <a:ea typeface="Meiryo" panose="020B0604030504040204" pitchFamily="34" charset="-128"/>
              </a:rPr>
              <a:t> </a:t>
            </a:r>
          </a:p>
          <a:p>
            <a:pPr>
              <a:lnSpc>
                <a:spcPts val="1300"/>
              </a:lnSpc>
            </a:pPr>
            <a:r>
              <a:rPr lang="ru-RU" sz="1300" b="1" dirty="0" smtClean="0">
                <a:ea typeface="Meiryo" panose="020B0604030504040204" pitchFamily="34" charset="-128"/>
              </a:rPr>
              <a:t>район</a:t>
            </a:r>
            <a:endParaRPr lang="ru-RU" sz="1300" b="1" dirty="0">
              <a:ea typeface="Meiryo" panose="020B0604030504040204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94053" y="2026475"/>
            <a:ext cx="1177947" cy="29237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1300" b="1" dirty="0">
                <a:ea typeface="Meiryo" panose="020B0604030504040204" pitchFamily="34" charset="-128"/>
              </a:rPr>
              <a:t>Казань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47864" y="4186715"/>
            <a:ext cx="1944216" cy="29237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1300" b="1" dirty="0">
                <a:ea typeface="Meiryo" panose="020B0604030504040204" pitchFamily="34" charset="-128"/>
              </a:rPr>
              <a:t>Набережные Челны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23278" y="1059582"/>
            <a:ext cx="1801628" cy="64632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/>
            <a:r>
              <a:rPr lang="ru-RU" sz="1200" b="1" dirty="0">
                <a:solidFill>
                  <a:srgbClr val="7B2839"/>
                </a:solidFill>
                <a:ea typeface="Meiryo" panose="020B0604030504040204" pitchFamily="34" charset="-128"/>
              </a:rPr>
              <a:t>Объем инвестиций</a:t>
            </a:r>
          </a:p>
          <a:p>
            <a:pPr algn="ctr"/>
            <a:r>
              <a:rPr lang="ru-RU" sz="1200" b="1" dirty="0" smtClean="0">
                <a:solidFill>
                  <a:srgbClr val="7B2839"/>
                </a:solidFill>
                <a:ea typeface="Meiryo" panose="020B0604030504040204" pitchFamily="34" charset="-128"/>
              </a:rPr>
              <a:t>в </a:t>
            </a:r>
            <a:r>
              <a:rPr lang="ru-RU" sz="1200" b="1" dirty="0">
                <a:solidFill>
                  <a:srgbClr val="7B2839"/>
                </a:solidFill>
                <a:ea typeface="Meiryo" panose="020B0604030504040204" pitchFamily="34" charset="-128"/>
              </a:rPr>
              <a:t>основной капитал, </a:t>
            </a:r>
            <a:endParaRPr lang="ru-RU" sz="1200" b="1" dirty="0" smtClean="0">
              <a:solidFill>
                <a:srgbClr val="7B2839"/>
              </a:solidFill>
              <a:ea typeface="Meiryo" panose="020B0604030504040204" pitchFamily="34" charset="-128"/>
            </a:endParaRPr>
          </a:p>
          <a:p>
            <a:pPr algn="ctr"/>
            <a:r>
              <a:rPr lang="ru-RU" sz="1200" b="1" dirty="0" smtClean="0">
                <a:solidFill>
                  <a:srgbClr val="7B2839"/>
                </a:solidFill>
                <a:ea typeface="Meiryo" panose="020B0604030504040204" pitchFamily="34" charset="-128"/>
              </a:rPr>
              <a:t>млрд </a:t>
            </a:r>
            <a:r>
              <a:rPr lang="ru-RU" sz="1200" b="1" dirty="0">
                <a:solidFill>
                  <a:srgbClr val="7B2839"/>
                </a:solidFill>
                <a:ea typeface="Meiryo" panose="020B0604030504040204" pitchFamily="34" charset="-128"/>
              </a:rPr>
              <a:t>руб.</a:t>
            </a:r>
          </a:p>
        </p:txBody>
      </p:sp>
      <p:sp>
        <p:nvSpPr>
          <p:cNvPr id="19" name="Параллелограмм 18"/>
          <p:cNvSpPr/>
          <p:nvPr/>
        </p:nvSpPr>
        <p:spPr>
          <a:xfrm>
            <a:off x="5292080" y="1952423"/>
            <a:ext cx="1240316" cy="438437"/>
          </a:xfrm>
          <a:prstGeom prst="parallelogram">
            <a:avLst/>
          </a:prstGeom>
          <a:solidFill>
            <a:srgbClr val="9A2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101</a:t>
            </a:r>
          </a:p>
        </p:txBody>
      </p:sp>
      <p:sp>
        <p:nvSpPr>
          <p:cNvPr id="20" name="Параллелограмм 19"/>
          <p:cNvSpPr/>
          <p:nvPr/>
        </p:nvSpPr>
        <p:spPr>
          <a:xfrm>
            <a:off x="5292079" y="2622160"/>
            <a:ext cx="1214589" cy="451364"/>
          </a:xfrm>
          <a:prstGeom prst="parallelogram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96,9</a:t>
            </a:r>
          </a:p>
        </p:txBody>
      </p:sp>
      <p:sp>
        <p:nvSpPr>
          <p:cNvPr id="21" name="Параллелограмм 20"/>
          <p:cNvSpPr/>
          <p:nvPr/>
        </p:nvSpPr>
        <p:spPr>
          <a:xfrm>
            <a:off x="5292080" y="3387863"/>
            <a:ext cx="1228252" cy="443157"/>
          </a:xfrm>
          <a:prstGeom prst="parallelogram">
            <a:avLst/>
          </a:prstGeom>
          <a:solidFill>
            <a:srgbClr val="9A2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22" name="Параллелограмм 21"/>
          <p:cNvSpPr/>
          <p:nvPr/>
        </p:nvSpPr>
        <p:spPr>
          <a:xfrm>
            <a:off x="5292079" y="4109847"/>
            <a:ext cx="1240315" cy="441254"/>
          </a:xfrm>
          <a:prstGeom prst="parallelogram">
            <a:avLst/>
          </a:prstGeom>
          <a:solidFill>
            <a:srgbClr val="9A2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47361" y="1059582"/>
            <a:ext cx="2073111" cy="64632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/>
            <a:r>
              <a:rPr lang="ru-RU" sz="1200" b="1" dirty="0">
                <a:solidFill>
                  <a:srgbClr val="7B2839"/>
                </a:solidFill>
                <a:ea typeface="Meiryo" panose="020B0604030504040204" pitchFamily="34" charset="-128"/>
              </a:rPr>
              <a:t>Доля в объеме </a:t>
            </a:r>
            <a:endParaRPr lang="en-US" sz="1200" b="1" dirty="0" smtClean="0">
              <a:solidFill>
                <a:srgbClr val="7B2839"/>
              </a:solidFill>
              <a:ea typeface="Meiryo" panose="020B0604030504040204" pitchFamily="34" charset="-128"/>
            </a:endParaRPr>
          </a:p>
          <a:p>
            <a:pPr algn="ctr"/>
            <a:r>
              <a:rPr lang="ru-RU" sz="1200" b="1" dirty="0" smtClean="0">
                <a:solidFill>
                  <a:srgbClr val="7B2839"/>
                </a:solidFill>
                <a:ea typeface="Meiryo" panose="020B0604030504040204" pitchFamily="34" charset="-128"/>
              </a:rPr>
              <a:t>отгруженной</a:t>
            </a:r>
            <a:r>
              <a:rPr lang="en-US" sz="1200" b="1" dirty="0" smtClean="0">
                <a:solidFill>
                  <a:srgbClr val="7B2839"/>
                </a:solidFill>
                <a:ea typeface="Meiryo" panose="020B0604030504040204" pitchFamily="34" charset="-128"/>
              </a:rPr>
              <a:t> </a:t>
            </a:r>
            <a:r>
              <a:rPr lang="ru-RU" sz="1200" b="1" dirty="0" smtClean="0">
                <a:solidFill>
                  <a:srgbClr val="7B2839"/>
                </a:solidFill>
                <a:ea typeface="Meiryo" panose="020B0604030504040204" pitchFamily="34" charset="-128"/>
              </a:rPr>
              <a:t>продукции </a:t>
            </a:r>
          </a:p>
          <a:p>
            <a:pPr algn="ctr"/>
            <a:r>
              <a:rPr lang="ru-RU" sz="1200" b="1" dirty="0" smtClean="0">
                <a:solidFill>
                  <a:srgbClr val="7B2839"/>
                </a:solidFill>
                <a:ea typeface="Meiryo" panose="020B0604030504040204" pitchFamily="34" charset="-128"/>
              </a:rPr>
              <a:t>Республики </a:t>
            </a:r>
            <a:r>
              <a:rPr lang="ru-RU" sz="1200" b="1" dirty="0">
                <a:solidFill>
                  <a:srgbClr val="7B2839"/>
                </a:solidFill>
                <a:ea typeface="Meiryo" panose="020B0604030504040204" pitchFamily="34" charset="-128"/>
              </a:rPr>
              <a:t>Татарстан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32240" y="3395787"/>
            <a:ext cx="2141553" cy="40009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ru-RU" sz="2000" b="1" dirty="0">
                <a:ea typeface="Meiryo" panose="020B0604030504040204" pitchFamily="34" charset="-128"/>
              </a:rPr>
              <a:t>28,8%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eiryo" panose="020B0604030504040204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74582" y="2603699"/>
            <a:ext cx="2141553" cy="40009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ru-RU" sz="2000" b="1" dirty="0">
                <a:solidFill>
                  <a:srgbClr val="8F1521"/>
                </a:solidFill>
                <a:ea typeface="Meiryo" panose="020B0604030504040204" pitchFamily="34" charset="-128"/>
              </a:rPr>
              <a:t>20,8%</a:t>
            </a:r>
            <a:endParaRPr lang="ru-RU" sz="1100" b="1" dirty="0">
              <a:solidFill>
                <a:srgbClr val="8F15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eiryo" panose="020B0604030504040204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74582" y="1898837"/>
            <a:ext cx="2141553" cy="40009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ru-RU" sz="2000" b="1" dirty="0">
                <a:ea typeface="Meiryo" panose="020B0604030504040204" pitchFamily="34" charset="-128"/>
              </a:rPr>
              <a:t>16,1%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eiryo" panose="020B0604030504040204" pitchFamily="3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32240" y="4130904"/>
            <a:ext cx="2141553" cy="40009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ru-RU" sz="2000" b="1" dirty="0">
                <a:ea typeface="Meiryo" panose="020B0604030504040204" pitchFamily="34" charset="-128"/>
              </a:rPr>
              <a:t>12,4%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eiryo" panose="020B0604030504040204" pitchFamily="34" charset="-128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196857" y="373027"/>
            <a:ext cx="7812000" cy="32400"/>
          </a:xfrm>
          <a:prstGeom prst="rect">
            <a:avLst/>
          </a:prstGeom>
          <a:solidFill>
            <a:srgbClr val="9A2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196857" y="471822"/>
            <a:ext cx="7747805" cy="45719"/>
          </a:xfrm>
          <a:prstGeom prst="rect">
            <a:avLst/>
          </a:prstGeom>
          <a:solidFill>
            <a:srgbClr val="9A2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pic>
        <p:nvPicPr>
          <p:cNvPr id="39" name="Picture 4" descr="D:\Pictures\Рисунок2 копия копия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31" y="135743"/>
            <a:ext cx="441526" cy="56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 descr="D:\Pictures\gerb_rt рубин копия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4" y="123478"/>
            <a:ext cx="574685" cy="58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58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D:\Downloads\Telegram Desktop\Taneko-zavo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5797"/>
          <a:stretch>
            <a:fillRect/>
          </a:stretch>
        </p:blipFill>
        <p:spPr bwMode="auto">
          <a:xfrm>
            <a:off x="486954" y="2985108"/>
            <a:ext cx="3600000" cy="208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User\Desktop\KKZ_002041_00001_1_t218_002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152" y="732039"/>
            <a:ext cx="3600000" cy="2071702"/>
          </a:xfrm>
          <a:prstGeom prst="rect">
            <a:avLst/>
          </a:prstGeom>
          <a:noFill/>
        </p:spPr>
      </p:pic>
      <p:pic>
        <p:nvPicPr>
          <p:cNvPr id="18" name="Picture 2" descr="C:\Users\User\Desktop\a0029.jpg"/>
          <p:cNvPicPr>
            <a:picLocks noChangeAspect="1" noChangeArrowheads="1"/>
          </p:cNvPicPr>
          <p:nvPr/>
        </p:nvPicPr>
        <p:blipFill>
          <a:blip r:embed="rId4"/>
          <a:srcRect t="5556" r="2060"/>
          <a:stretch>
            <a:fillRect/>
          </a:stretch>
        </p:blipFill>
        <p:spPr bwMode="auto">
          <a:xfrm>
            <a:off x="4714876" y="2985108"/>
            <a:ext cx="3600000" cy="2057031"/>
          </a:xfrm>
          <a:prstGeom prst="rect">
            <a:avLst/>
          </a:prstGeom>
          <a:noFill/>
        </p:spPr>
      </p:pic>
      <p:pic>
        <p:nvPicPr>
          <p:cNvPr id="1026" name="Picture 2" descr="http://chelny-week.ru/wp-content/uploads/2013/11/i_pic__gazeta_2008_28_10_Shina.jpg"/>
          <p:cNvPicPr>
            <a:picLocks noChangeAspect="1" noChangeArrowheads="1"/>
          </p:cNvPicPr>
          <p:nvPr/>
        </p:nvPicPr>
        <p:blipFill rotWithShape="1">
          <a:blip r:embed="rId5"/>
          <a:srcRect t="3514"/>
          <a:stretch/>
        </p:blipFill>
        <p:spPr bwMode="auto">
          <a:xfrm>
            <a:off x="4714876" y="705171"/>
            <a:ext cx="3600000" cy="2098570"/>
          </a:xfrm>
          <a:prstGeom prst="rect">
            <a:avLst/>
          </a:prstGeom>
          <a:noFill/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508104" y="51471"/>
            <a:ext cx="3528392" cy="27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7598" tIns="28802" rIns="57598" bIns="28802">
            <a:spAutoFit/>
          </a:bodyPr>
          <a:lstStyle/>
          <a:p>
            <a:pPr algn="r" defTabSz="576173" eaLnBrk="0" hangingPunct="0"/>
            <a:r>
              <a:rPr lang="ru-RU" sz="1400" b="1" dirty="0">
                <a:solidFill>
                  <a:srgbClr val="7B2839"/>
                </a:solidFill>
                <a:latin typeface="+mn-lt"/>
                <a:ea typeface="Meiryo" panose="020B0604030504040204" pitchFamily="34" charset="-128"/>
                <a:cs typeface="Meiryo" panose="020B0604030504040204" pitchFamily="34" charset="-128"/>
              </a:rPr>
              <a:t>Градообразующие предприятия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96857" y="373027"/>
            <a:ext cx="7812000" cy="32400"/>
          </a:xfrm>
          <a:prstGeom prst="rect">
            <a:avLst/>
          </a:prstGeom>
          <a:solidFill>
            <a:srgbClr val="9A2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96857" y="471822"/>
            <a:ext cx="7747805" cy="45719"/>
          </a:xfrm>
          <a:prstGeom prst="rect">
            <a:avLst/>
          </a:prstGeom>
          <a:solidFill>
            <a:srgbClr val="9A2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pic>
        <p:nvPicPr>
          <p:cNvPr id="20" name="Picture 4" descr="D:\Pictures\Рисунок2 копия копия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31" y="135743"/>
            <a:ext cx="441526" cy="56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D:\Pictures\gerb_rt рубин копия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4" y="123478"/>
            <a:ext cx="574685" cy="58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671570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6181" y="1069219"/>
            <a:ext cx="4305807" cy="507830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ea typeface="Meiryo" panose="020B0604030504040204" pitchFamily="34" charset="-128"/>
              </a:rPr>
              <a:t>Количество зарегистрированных субъектов</a:t>
            </a:r>
          </a:p>
          <a:p>
            <a:pPr algn="ctr" defTabSz="685732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ea typeface="Meiryo" panose="020B0604030504040204" pitchFamily="34" charset="-128"/>
              </a:rPr>
              <a:t>малого и среднего предпринимательства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56036" y="2440365"/>
            <a:ext cx="1305473" cy="700190"/>
          </a:xfrm>
          <a:prstGeom prst="rect">
            <a:avLst/>
          </a:prstGeom>
          <a:noFill/>
        </p:spPr>
        <p:txBody>
          <a:bodyPr wrap="none" lIns="68574" tIns="34289" rIns="68574" bIns="34289" rtlCol="0">
            <a:spAutoFit/>
          </a:bodyPr>
          <a:lstStyle/>
          <a:p>
            <a:pPr defTabSz="685732" fontAlgn="auto">
              <a:spcBef>
                <a:spcPts val="0"/>
              </a:spcBef>
              <a:spcAft>
                <a:spcPts val="0"/>
              </a:spcAft>
            </a:pPr>
            <a:r>
              <a:rPr lang="ru-RU" sz="4100" b="1" dirty="0">
                <a:solidFill>
                  <a:srgbClr val="9A2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eiryo" panose="020B0604030504040204" pitchFamily="34" charset="-128"/>
              </a:rPr>
              <a:t>8489</a:t>
            </a:r>
            <a:endParaRPr lang="ru-RU" sz="800" b="1" dirty="0">
              <a:solidFill>
                <a:srgbClr val="9A20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eiryo" panose="020B0604030504040204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6182" y="2440365"/>
            <a:ext cx="1305473" cy="700190"/>
          </a:xfrm>
          <a:prstGeom prst="rect">
            <a:avLst/>
          </a:prstGeom>
          <a:noFill/>
        </p:spPr>
        <p:txBody>
          <a:bodyPr wrap="none" lIns="68574" tIns="34289" rIns="68574" bIns="34289" rtlCol="0">
            <a:spAutoFit/>
          </a:bodyPr>
          <a:lstStyle/>
          <a:p>
            <a:pPr defTabSz="685732" fontAlgn="auto">
              <a:spcBef>
                <a:spcPts val="0"/>
              </a:spcBef>
              <a:spcAft>
                <a:spcPts val="0"/>
              </a:spcAft>
            </a:pPr>
            <a:r>
              <a:rPr lang="ru-RU" sz="4100" b="1" dirty="0">
                <a:solidFill>
                  <a:srgbClr val="9A2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eiryo" panose="020B0604030504040204" pitchFamily="34" charset="-128"/>
              </a:rPr>
              <a:t>7458</a:t>
            </a:r>
            <a:endParaRPr lang="ru-RU" sz="800" b="1" dirty="0">
              <a:solidFill>
                <a:srgbClr val="9A20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eiryo" panose="020B060403050404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7255" y="1942916"/>
            <a:ext cx="1092659" cy="346247"/>
          </a:xfrm>
          <a:prstGeom prst="rect">
            <a:avLst/>
          </a:prstGeom>
          <a:noFill/>
        </p:spPr>
        <p:txBody>
          <a:bodyPr wrap="none" lIns="68574" tIns="34289" rIns="68574" bIns="34289" rtlCol="0">
            <a:spAutoFit/>
          </a:bodyPr>
          <a:lstStyle/>
          <a:p>
            <a:pPr defTabSz="685732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ea typeface="Meiryo" panose="020B0604030504040204" pitchFamily="34" charset="-128"/>
              </a:rPr>
              <a:t>2016 год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82925" y="1942916"/>
            <a:ext cx="1092659" cy="346247"/>
          </a:xfrm>
          <a:prstGeom prst="rect">
            <a:avLst/>
          </a:prstGeom>
          <a:noFill/>
        </p:spPr>
        <p:txBody>
          <a:bodyPr wrap="none" lIns="68574" tIns="34289" rIns="68574" bIns="34289" rtlCol="0">
            <a:spAutoFit/>
          </a:bodyPr>
          <a:lstStyle/>
          <a:p>
            <a:pPr defTabSz="685732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ea typeface="Meiryo" panose="020B0604030504040204" pitchFamily="34" charset="-128"/>
              </a:rPr>
              <a:t>2017 год</a:t>
            </a:r>
          </a:p>
        </p:txBody>
      </p:sp>
      <p:sp>
        <p:nvSpPr>
          <p:cNvPr id="30" name="Параллелограмм 29"/>
          <p:cNvSpPr/>
          <p:nvPr/>
        </p:nvSpPr>
        <p:spPr>
          <a:xfrm>
            <a:off x="4031333" y="2110498"/>
            <a:ext cx="1116731" cy="370812"/>
          </a:xfrm>
          <a:prstGeom prst="parallelogram">
            <a:avLst/>
          </a:prstGeom>
          <a:solidFill>
            <a:srgbClr val="9A2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prstClr val="white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+1031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90833" y="3348770"/>
            <a:ext cx="3027868" cy="346247"/>
          </a:xfrm>
          <a:prstGeom prst="rect">
            <a:avLst/>
          </a:prstGeom>
          <a:noFill/>
        </p:spPr>
        <p:txBody>
          <a:bodyPr wrap="none" lIns="68574" tIns="34289" rIns="68574" bIns="34289" rtlCol="0">
            <a:spAutoFit/>
          </a:bodyPr>
          <a:lstStyle/>
          <a:p>
            <a:pPr defTabSz="685732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ea typeface="Meiryo" panose="020B0604030504040204" pitchFamily="34" charset="-128"/>
              </a:rPr>
              <a:t>К 2020 году планируется: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24188" y="3752973"/>
            <a:ext cx="1743094" cy="700190"/>
          </a:xfrm>
          <a:prstGeom prst="rect">
            <a:avLst/>
          </a:prstGeom>
          <a:noFill/>
        </p:spPr>
        <p:txBody>
          <a:bodyPr wrap="none" lIns="68574" tIns="34289" rIns="68574" bIns="34289" rtlCol="0">
            <a:spAutoFit/>
          </a:bodyPr>
          <a:lstStyle/>
          <a:p>
            <a:pPr defTabSz="685732" fontAlgn="auto">
              <a:spcBef>
                <a:spcPts val="0"/>
              </a:spcBef>
              <a:spcAft>
                <a:spcPts val="0"/>
              </a:spcAft>
            </a:pPr>
            <a:r>
              <a:rPr lang="ru-RU" sz="4100" b="1" dirty="0">
                <a:solidFill>
                  <a:srgbClr val="9A2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eiryo" panose="020B0604030504040204" pitchFamily="34" charset="-128"/>
              </a:rPr>
              <a:t>10 000</a:t>
            </a:r>
            <a:endParaRPr lang="ru-RU" sz="800" b="1" dirty="0">
              <a:solidFill>
                <a:srgbClr val="9A20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eiryo" panose="020B0604030504040204" pitchFamily="34" charset="-128"/>
            </a:endParaRPr>
          </a:p>
        </p:txBody>
      </p:sp>
      <p:sp>
        <p:nvSpPr>
          <p:cNvPr id="43" name="Параллелограмм 42"/>
          <p:cNvSpPr/>
          <p:nvPr/>
        </p:nvSpPr>
        <p:spPr>
          <a:xfrm>
            <a:off x="6045761" y="1942916"/>
            <a:ext cx="2364973" cy="988875"/>
          </a:xfrm>
          <a:prstGeom prst="parallelogram">
            <a:avLst/>
          </a:prstGeom>
          <a:solidFill>
            <a:srgbClr val="9A2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 fontAlgn="auto">
              <a:spcBef>
                <a:spcPts val="0"/>
              </a:spcBef>
              <a:spcAft>
                <a:spcPts val="0"/>
              </a:spcAft>
            </a:pPr>
            <a:r>
              <a:rPr lang="ru-RU" sz="4000" b="1" dirty="0">
                <a:solidFill>
                  <a:prstClr val="white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16 140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31820" y="3219822"/>
            <a:ext cx="2844636" cy="623246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ea typeface="Meiryo" panose="020B0604030504040204" pitchFamily="34" charset="-128"/>
              </a:rPr>
              <a:t>численность рабочих</a:t>
            </a:r>
          </a:p>
          <a:p>
            <a:pPr algn="ctr" defTabSz="685732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ea typeface="Meiryo" panose="020B0604030504040204" pitchFamily="34" charset="-128"/>
              </a:rPr>
              <a:t>на предприятиях МСП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60232" y="51470"/>
            <a:ext cx="2395324" cy="284691"/>
          </a:xfrm>
          <a:prstGeom prst="rect">
            <a:avLst/>
          </a:prstGeom>
          <a:noFill/>
        </p:spPr>
        <p:txBody>
          <a:bodyPr wrap="none" lIns="68574" tIns="34289" rIns="68574" bIns="34289" rtlCol="0">
            <a:spAutoFit/>
          </a:bodyPr>
          <a:lstStyle/>
          <a:p>
            <a:pPr defTabSz="685732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7B2839"/>
                </a:solidFill>
                <a:ea typeface="Meiryo" panose="020B0604030504040204" pitchFamily="34" charset="-128"/>
              </a:rPr>
              <a:t>Малый и средний бизнес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96857" y="373027"/>
            <a:ext cx="7812000" cy="32400"/>
          </a:xfrm>
          <a:prstGeom prst="rect">
            <a:avLst/>
          </a:prstGeom>
          <a:solidFill>
            <a:srgbClr val="9A2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96857" y="471822"/>
            <a:ext cx="7747805" cy="45719"/>
          </a:xfrm>
          <a:prstGeom prst="rect">
            <a:avLst/>
          </a:prstGeom>
          <a:solidFill>
            <a:srgbClr val="9A2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pic>
        <p:nvPicPr>
          <p:cNvPr id="22" name="Picture 4" descr="D:\Pictures\Рисунок2 копия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31" y="135743"/>
            <a:ext cx="441526" cy="56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D:\Pictures\gerb_rt рубин коп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4" y="123478"/>
            <a:ext cx="574685" cy="58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30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bject 5"/>
          <p:cNvSpPr txBox="1"/>
          <p:nvPr/>
        </p:nvSpPr>
        <p:spPr>
          <a:xfrm>
            <a:off x="5508388" y="1322216"/>
            <a:ext cx="4320196" cy="502083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noAutofit/>
          </a:bodyPr>
          <a:lstStyle/>
          <a:p>
            <a:pPr defTabSz="415715" fontAlgn="auto">
              <a:spcBef>
                <a:spcPts val="0"/>
              </a:spcBef>
              <a:spcAft>
                <a:spcPts val="0"/>
              </a:spcAft>
              <a:tabLst>
                <a:tab pos="5408053" algn="l"/>
              </a:tabLst>
              <a:defRPr/>
            </a:pPr>
            <a:r>
              <a:rPr b="1" spc="9" dirty="0">
                <a:solidFill>
                  <a:srgbClr val="990033"/>
                </a:solidFill>
                <a:latin typeface="Arial"/>
                <a:cs typeface="Arial"/>
              </a:rPr>
              <a:t>2020</a:t>
            </a:r>
            <a:r>
              <a:rPr lang="ru-RU" b="1" spc="9" dirty="0">
                <a:solidFill>
                  <a:srgbClr val="990033"/>
                </a:solidFill>
                <a:latin typeface="Arial"/>
                <a:cs typeface="Arial"/>
              </a:rPr>
              <a:t>                  </a:t>
            </a:r>
            <a:r>
              <a:rPr b="1" spc="9" dirty="0">
                <a:solidFill>
                  <a:srgbClr val="990033"/>
                </a:solidFill>
                <a:latin typeface="Arial"/>
                <a:cs typeface="Arial"/>
              </a:rPr>
              <a:t>2027</a:t>
            </a:r>
          </a:p>
          <a:p>
            <a:pPr defTabSz="415715" fontAlgn="auto">
              <a:lnSpc>
                <a:spcPts val="455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500" b="1" dirty="0">
              <a:solidFill>
                <a:srgbClr val="990033"/>
              </a:solidFill>
              <a:latin typeface="Calibri"/>
              <a:cs typeface="+mn-cs"/>
            </a:endParaRPr>
          </a:p>
          <a:p>
            <a:pPr defTabSz="415715" fontAlgn="auto">
              <a:lnSpc>
                <a:spcPts val="455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500" b="1" dirty="0">
              <a:solidFill>
                <a:srgbClr val="990033"/>
              </a:solidFill>
              <a:latin typeface="Calibri"/>
              <a:cs typeface="+mn-cs"/>
            </a:endParaRPr>
          </a:p>
          <a:p>
            <a:pPr defTabSz="415715" fontAlgn="auto">
              <a:lnSpc>
                <a:spcPts val="546"/>
              </a:lnSpc>
              <a:spcBef>
                <a:spcPts val="20"/>
              </a:spcBef>
              <a:spcAft>
                <a:spcPts val="0"/>
              </a:spcAft>
              <a:defRPr/>
            </a:pPr>
            <a:endParaRPr sz="500" b="1" dirty="0">
              <a:solidFill>
                <a:srgbClr val="990033"/>
              </a:solidFill>
              <a:latin typeface="Calibri"/>
              <a:cs typeface="+mn-cs"/>
            </a:endParaRPr>
          </a:p>
        </p:txBody>
      </p:sp>
      <p:sp>
        <p:nvSpPr>
          <p:cNvPr id="64" name="object 6"/>
          <p:cNvSpPr txBox="1"/>
          <p:nvPr/>
        </p:nvSpPr>
        <p:spPr>
          <a:xfrm>
            <a:off x="464452" y="2924181"/>
            <a:ext cx="2700334" cy="4297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marR="5775" defTabSz="415715" fontAlgn="auto">
              <a:lnSpc>
                <a:spcPct val="76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Arial"/>
                <a:cs typeface="Arial"/>
              </a:rPr>
              <a:t>Объем инвестиций </a:t>
            </a:r>
          </a:p>
          <a:p>
            <a:pPr marL="5775" marR="5775" defTabSz="415715" fontAlgn="auto">
              <a:lnSpc>
                <a:spcPct val="76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Arial"/>
                <a:cs typeface="Arial"/>
              </a:rPr>
              <a:t>(млрд. руб.)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5" name="object 7"/>
          <p:cNvSpPr txBox="1"/>
          <p:nvPr/>
        </p:nvSpPr>
        <p:spPr>
          <a:xfrm>
            <a:off x="464452" y="3726436"/>
            <a:ext cx="2093358" cy="28517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18" dirty="0">
                <a:solidFill>
                  <a:prstClr val="black"/>
                </a:solidFill>
                <a:latin typeface="Arial"/>
                <a:cs typeface="Arial"/>
              </a:rPr>
              <a:t>Кол-во</a:t>
            </a:r>
            <a:r>
              <a:rPr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27" dirty="0">
                <a:solidFill>
                  <a:prstClr val="black"/>
                </a:solidFill>
                <a:latin typeface="Arial"/>
                <a:cs typeface="Arial"/>
              </a:rPr>
              <a:t>рези</a:t>
            </a:r>
            <a:r>
              <a:rPr spc="30" dirty="0">
                <a:solidFill>
                  <a:prstClr val="black"/>
                </a:solidFill>
                <a:latin typeface="Arial"/>
                <a:cs typeface="Arial"/>
              </a:rPr>
              <a:t>д</a:t>
            </a:r>
            <a:r>
              <a:rPr spc="18" dirty="0">
                <a:solidFill>
                  <a:prstClr val="black"/>
                </a:solidFill>
                <a:latin typeface="Arial"/>
                <a:cs typeface="Arial"/>
              </a:rPr>
              <a:t>енто</a:t>
            </a:r>
            <a:r>
              <a:rPr spc="75" dirty="0">
                <a:solidFill>
                  <a:prstClr val="black"/>
                </a:solidFill>
                <a:latin typeface="Arial"/>
                <a:cs typeface="Arial"/>
              </a:rPr>
              <a:t>в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6" name="object 8"/>
          <p:cNvSpPr txBox="1"/>
          <p:nvPr/>
        </p:nvSpPr>
        <p:spPr>
          <a:xfrm>
            <a:off x="5473996" y="2766794"/>
            <a:ext cx="2303329" cy="128876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defTabSz="415715" fontAlgn="auto">
              <a:spcBef>
                <a:spcPts val="0"/>
              </a:spcBef>
              <a:spcAft>
                <a:spcPts val="0"/>
              </a:spcAft>
              <a:tabLst>
                <a:tab pos="1658528" algn="l"/>
              </a:tabLst>
              <a:defRPr/>
            </a:pPr>
            <a:r>
              <a:rPr sz="3500" b="1" spc="48" dirty="0" smtClean="0">
                <a:solidFill>
                  <a:prstClr val="black"/>
                </a:solidFill>
                <a:latin typeface="Arial"/>
                <a:cs typeface="Arial"/>
              </a:rPr>
              <a:t>4</a:t>
            </a:r>
            <a:r>
              <a:rPr lang="ru-RU" sz="3500" b="1" spc="48" dirty="0" smtClean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3500" b="1" spc="48" dirty="0" smtClean="0">
                <a:solidFill>
                  <a:prstClr val="black"/>
                </a:solidFill>
                <a:latin typeface="Arial"/>
                <a:cs typeface="Arial"/>
              </a:rPr>
              <a:t>8</a:t>
            </a:r>
            <a:r>
              <a:rPr sz="3500" b="1" spc="48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sz="3500" b="1" spc="48" dirty="0" smtClean="0">
                <a:solidFill>
                  <a:prstClr val="black"/>
                </a:solidFill>
                <a:latin typeface="Arial"/>
                <a:cs typeface="Arial"/>
              </a:rPr>
              <a:t>7</a:t>
            </a:r>
            <a:r>
              <a:rPr lang="ru-RU" sz="3500" b="1" spc="48" dirty="0" smtClean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3500" b="1" spc="48" dirty="0" smtClean="0">
                <a:solidFill>
                  <a:prstClr val="black"/>
                </a:solidFill>
                <a:latin typeface="Arial"/>
                <a:cs typeface="Arial"/>
              </a:rPr>
              <a:t>5</a:t>
            </a:r>
            <a:endParaRPr sz="35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415715" fontAlgn="auto">
              <a:lnSpc>
                <a:spcPts val="341"/>
              </a:lnSpc>
              <a:spcBef>
                <a:spcPts val="19"/>
              </a:spcBef>
              <a:spcAft>
                <a:spcPts val="0"/>
              </a:spcAft>
              <a:defRPr/>
            </a:pPr>
            <a:endParaRPr sz="30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415715" fontAlgn="auto">
              <a:lnSpc>
                <a:spcPts val="455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415715" fontAlgn="auto">
              <a:lnSpc>
                <a:spcPts val="455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415715" fontAlgn="auto">
              <a:lnSpc>
                <a:spcPts val="455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5775" defTabSz="415715" fontAlgn="auto">
              <a:spcBef>
                <a:spcPts val="0"/>
              </a:spcBef>
              <a:spcAft>
                <a:spcPts val="0"/>
              </a:spcAft>
              <a:tabLst>
                <a:tab pos="1658528" algn="l"/>
              </a:tabLst>
              <a:defRPr/>
            </a:pPr>
            <a:r>
              <a:rPr sz="3500" b="1" spc="57" dirty="0">
                <a:solidFill>
                  <a:prstClr val="black"/>
                </a:solidFill>
                <a:latin typeface="Arial"/>
                <a:cs typeface="Arial"/>
              </a:rPr>
              <a:t>18	20</a:t>
            </a:r>
            <a:endParaRPr sz="3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7" name="object 9"/>
          <p:cNvSpPr/>
          <p:nvPr/>
        </p:nvSpPr>
        <p:spPr>
          <a:xfrm>
            <a:off x="406895" y="3514354"/>
            <a:ext cx="6491692" cy="0"/>
          </a:xfrm>
          <a:custGeom>
            <a:avLst/>
            <a:gdLst/>
            <a:ahLst/>
            <a:cxnLst/>
            <a:rect l="l" t="t" r="r" b="b"/>
            <a:pathLst>
              <a:path w="14272706"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15715" fontAlgn="auto">
              <a:spcBef>
                <a:spcPts val="0"/>
              </a:spcBef>
              <a:spcAft>
                <a:spcPts val="0"/>
              </a:spcAft>
              <a:defRPr/>
            </a:pPr>
            <a:endParaRPr sz="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0" name="object 6"/>
          <p:cNvSpPr txBox="1"/>
          <p:nvPr/>
        </p:nvSpPr>
        <p:spPr>
          <a:xfrm>
            <a:off x="464452" y="2147465"/>
            <a:ext cx="3383250" cy="4297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marR="5775" defTabSz="415715" fontAlgn="auto">
              <a:lnSpc>
                <a:spcPct val="76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Arial"/>
                <a:cs typeface="Arial"/>
              </a:rPr>
              <a:t>Кол-во новых рабочих мест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125445" y="1824305"/>
            <a:ext cx="1239827" cy="646331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spc="57" dirty="0">
                <a:solidFill>
                  <a:prstClr val="black"/>
                </a:solidFill>
                <a:latin typeface="Arial"/>
                <a:cs typeface="Arial"/>
              </a:rPr>
              <a:t>2106</a:t>
            </a:r>
            <a:endParaRPr lang="ru-RU" sz="35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830082" y="1824299"/>
            <a:ext cx="1214179" cy="630942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spc="57" dirty="0">
                <a:solidFill>
                  <a:prstClr val="black"/>
                </a:solidFill>
                <a:latin typeface="Arial"/>
                <a:cs typeface="Arial"/>
              </a:rPr>
              <a:t>3000</a:t>
            </a:r>
            <a:endParaRPr lang="ru-RU" sz="35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834147" y="1297184"/>
            <a:ext cx="702219" cy="369320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9" dirty="0">
                <a:solidFill>
                  <a:srgbClr val="990033"/>
                </a:solidFill>
                <a:latin typeface="Arial"/>
                <a:cs typeface="Arial"/>
              </a:rPr>
              <a:t>2018</a:t>
            </a:r>
            <a:endParaRPr lang="ru-RU" b="1" dirty="0">
              <a:solidFill>
                <a:srgbClr val="990033"/>
              </a:solidFill>
              <a:latin typeface="Calibri"/>
              <a:cs typeface="+mn-cs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697919" y="1849362"/>
            <a:ext cx="956800" cy="630942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spc="57" dirty="0">
                <a:solidFill>
                  <a:prstClr val="black"/>
                </a:solidFill>
                <a:latin typeface="Arial"/>
                <a:cs typeface="Arial"/>
              </a:rPr>
              <a:t>677</a:t>
            </a:r>
            <a:endParaRPr lang="ru-RU" sz="35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3631746" y="2725122"/>
            <a:ext cx="1089120" cy="630930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spc="57" dirty="0" smtClean="0">
                <a:solidFill>
                  <a:prstClr val="black"/>
                </a:solidFill>
                <a:latin typeface="Arial"/>
                <a:cs typeface="Arial"/>
              </a:rPr>
              <a:t>1,99</a:t>
            </a:r>
            <a:endParaRPr lang="ru-RU" sz="35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826608" y="3524984"/>
            <a:ext cx="699422" cy="630942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spc="57" dirty="0">
                <a:solidFill>
                  <a:prstClr val="black"/>
                </a:solidFill>
                <a:latin typeface="Arial"/>
                <a:cs typeface="Arial"/>
              </a:rPr>
              <a:t>10</a:t>
            </a:r>
            <a:endParaRPr lang="ru-RU" sz="35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827584" y="62042"/>
            <a:ext cx="8215370" cy="27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7598" tIns="28802" rIns="57598" bIns="28802">
            <a:spAutoFit/>
          </a:bodyPr>
          <a:lstStyle/>
          <a:p>
            <a:pPr algn="r" defTabSz="576173" eaLnBrk="0" hangingPunct="0"/>
            <a:r>
              <a:rPr lang="ru-RU" sz="1400" b="1" dirty="0" smtClean="0">
                <a:solidFill>
                  <a:srgbClr val="990033"/>
                </a:solidFill>
                <a:ea typeface="Meiryo" panose="020B0604030504040204" pitchFamily="34" charset="-128"/>
              </a:rPr>
              <a:t>Территория опережающего социально-экономического развития</a:t>
            </a:r>
            <a:endParaRPr lang="ru-RU" sz="1400" b="1" dirty="0">
              <a:solidFill>
                <a:srgbClr val="990033"/>
              </a:solidFill>
              <a:ea typeface="Meiryo" panose="020B0604030504040204" pitchFamily="34" charset="-128"/>
            </a:endParaRPr>
          </a:p>
        </p:txBody>
      </p:sp>
      <p:sp>
        <p:nvSpPr>
          <p:cNvPr id="20" name="object 6"/>
          <p:cNvSpPr/>
          <p:nvPr/>
        </p:nvSpPr>
        <p:spPr>
          <a:xfrm>
            <a:off x="395536" y="1707654"/>
            <a:ext cx="7663801" cy="0"/>
          </a:xfrm>
          <a:custGeom>
            <a:avLst/>
            <a:gdLst/>
            <a:ahLst/>
            <a:cxnLst/>
            <a:rect l="l" t="t" r="r" b="b"/>
            <a:pathLst>
              <a:path w="16849717">
                <a:moveTo>
                  <a:pt x="0" y="0"/>
                </a:moveTo>
                <a:lnTo>
                  <a:pt x="16849717" y="0"/>
                </a:lnTo>
              </a:path>
            </a:pathLst>
          </a:custGeom>
          <a:ln w="91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15715" fontAlgn="auto">
              <a:spcBef>
                <a:spcPts val="0"/>
              </a:spcBef>
              <a:spcAft>
                <a:spcPts val="0"/>
              </a:spcAft>
              <a:defRPr/>
            </a:pPr>
            <a:endParaRPr sz="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" name="object 6"/>
          <p:cNvSpPr/>
          <p:nvPr/>
        </p:nvSpPr>
        <p:spPr>
          <a:xfrm>
            <a:off x="395536" y="2571750"/>
            <a:ext cx="7663801" cy="0"/>
          </a:xfrm>
          <a:custGeom>
            <a:avLst/>
            <a:gdLst/>
            <a:ahLst/>
            <a:cxnLst/>
            <a:rect l="l" t="t" r="r" b="b"/>
            <a:pathLst>
              <a:path w="16849717">
                <a:moveTo>
                  <a:pt x="0" y="0"/>
                </a:moveTo>
                <a:lnTo>
                  <a:pt x="16849717" y="0"/>
                </a:lnTo>
              </a:path>
            </a:pathLst>
          </a:custGeom>
          <a:ln w="91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15715" fontAlgn="auto">
              <a:spcBef>
                <a:spcPts val="0"/>
              </a:spcBef>
              <a:spcAft>
                <a:spcPts val="0"/>
              </a:spcAft>
              <a:defRPr/>
            </a:pPr>
            <a:endParaRPr sz="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2" name="object 6"/>
          <p:cNvSpPr/>
          <p:nvPr/>
        </p:nvSpPr>
        <p:spPr>
          <a:xfrm>
            <a:off x="364583" y="3507854"/>
            <a:ext cx="7663801" cy="0"/>
          </a:xfrm>
          <a:custGeom>
            <a:avLst/>
            <a:gdLst/>
            <a:ahLst/>
            <a:cxnLst/>
            <a:rect l="l" t="t" r="r" b="b"/>
            <a:pathLst>
              <a:path w="16849717">
                <a:moveTo>
                  <a:pt x="0" y="0"/>
                </a:moveTo>
                <a:lnTo>
                  <a:pt x="16849717" y="0"/>
                </a:lnTo>
              </a:path>
            </a:pathLst>
          </a:custGeom>
          <a:ln w="91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15715" fontAlgn="auto">
              <a:spcBef>
                <a:spcPts val="0"/>
              </a:spcBef>
              <a:spcAft>
                <a:spcPts val="0"/>
              </a:spcAft>
              <a:defRPr/>
            </a:pPr>
            <a:endParaRPr sz="80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89" y="905105"/>
            <a:ext cx="996341" cy="69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196857" y="373027"/>
            <a:ext cx="7812000" cy="32400"/>
          </a:xfrm>
          <a:prstGeom prst="rect">
            <a:avLst/>
          </a:prstGeom>
          <a:solidFill>
            <a:srgbClr val="9A2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196857" y="471822"/>
            <a:ext cx="7747805" cy="45719"/>
          </a:xfrm>
          <a:prstGeom prst="rect">
            <a:avLst/>
          </a:prstGeom>
          <a:solidFill>
            <a:srgbClr val="9A2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pic>
        <p:nvPicPr>
          <p:cNvPr id="28" name="Picture 4" descr="D:\Pictures\Рисунок2 копия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31" y="135743"/>
            <a:ext cx="441526" cy="56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D:\Pictures\gerb_rt рубин коп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4" y="123478"/>
            <a:ext cx="574685" cy="58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55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23778" y="51469"/>
            <a:ext cx="4284726" cy="321593"/>
          </a:xfrm>
          <a:prstGeom prst="rect">
            <a:avLst/>
          </a:prstGeom>
        </p:spPr>
        <p:txBody>
          <a:bodyPr vert="horz" wrap="square" lIns="0" tIns="34904" rIns="0" bIns="0" rtlCol="0">
            <a:noAutofit/>
          </a:bodyPr>
          <a:lstStyle/>
          <a:p>
            <a:pPr marL="117497"/>
            <a:r>
              <a:rPr lang="ru-RU" sz="1400" b="1" kern="1200" dirty="0" smtClean="0">
                <a:solidFill>
                  <a:srgbClr val="990033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Потенциальные инвесторы ТОСЭР в 2018г</a:t>
            </a:r>
            <a:endParaRPr lang="ru-RU" sz="1400" b="1" kern="1200" dirty="0">
              <a:solidFill>
                <a:srgbClr val="990033"/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43608" y="1372841"/>
            <a:ext cx="7663801" cy="0"/>
          </a:xfrm>
          <a:custGeom>
            <a:avLst/>
            <a:gdLst/>
            <a:ahLst/>
            <a:cxnLst/>
            <a:rect l="l" t="t" r="r" b="b"/>
            <a:pathLst>
              <a:path w="16849717">
                <a:moveTo>
                  <a:pt x="0" y="0"/>
                </a:moveTo>
                <a:lnTo>
                  <a:pt x="16849717" y="0"/>
                </a:lnTo>
              </a:path>
            </a:pathLst>
          </a:custGeom>
          <a:ln w="91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15715" fontAlgn="auto">
              <a:spcBef>
                <a:spcPts val="0"/>
              </a:spcBef>
              <a:spcAft>
                <a:spcPts val="0"/>
              </a:spcAft>
              <a:defRPr/>
            </a:pPr>
            <a:endParaRPr sz="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43970" y="1883631"/>
            <a:ext cx="7663801" cy="0"/>
          </a:xfrm>
          <a:custGeom>
            <a:avLst/>
            <a:gdLst/>
            <a:ahLst/>
            <a:cxnLst/>
            <a:rect l="l" t="t" r="r" b="b"/>
            <a:pathLst>
              <a:path w="16849717">
                <a:moveTo>
                  <a:pt x="0" y="0"/>
                </a:moveTo>
                <a:lnTo>
                  <a:pt x="16849717" y="0"/>
                </a:lnTo>
              </a:path>
            </a:pathLst>
          </a:custGeom>
          <a:ln w="91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15715" fontAlgn="auto">
              <a:spcBef>
                <a:spcPts val="0"/>
              </a:spcBef>
              <a:spcAft>
                <a:spcPts val="0"/>
              </a:spcAft>
              <a:defRPr/>
            </a:pPr>
            <a:endParaRPr sz="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43970" y="2229516"/>
            <a:ext cx="7663801" cy="0"/>
          </a:xfrm>
          <a:custGeom>
            <a:avLst/>
            <a:gdLst/>
            <a:ahLst/>
            <a:cxnLst/>
            <a:rect l="l" t="t" r="r" b="b"/>
            <a:pathLst>
              <a:path w="16849717">
                <a:moveTo>
                  <a:pt x="0" y="0"/>
                </a:moveTo>
                <a:lnTo>
                  <a:pt x="16849717" y="0"/>
                </a:lnTo>
              </a:path>
            </a:pathLst>
          </a:custGeom>
          <a:ln w="91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15715" fontAlgn="auto">
              <a:spcBef>
                <a:spcPts val="0"/>
              </a:spcBef>
              <a:spcAft>
                <a:spcPts val="0"/>
              </a:spcAft>
              <a:defRPr/>
            </a:pPr>
            <a:endParaRPr sz="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43608" y="2612140"/>
            <a:ext cx="7663801" cy="0"/>
          </a:xfrm>
          <a:custGeom>
            <a:avLst/>
            <a:gdLst/>
            <a:ahLst/>
            <a:cxnLst/>
            <a:rect l="l" t="t" r="r" b="b"/>
            <a:pathLst>
              <a:path w="16849717">
                <a:moveTo>
                  <a:pt x="0" y="0"/>
                </a:moveTo>
                <a:lnTo>
                  <a:pt x="16849717" y="0"/>
                </a:lnTo>
              </a:path>
            </a:pathLst>
          </a:custGeom>
          <a:ln w="91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15715" fontAlgn="auto">
              <a:spcBef>
                <a:spcPts val="0"/>
              </a:spcBef>
              <a:spcAft>
                <a:spcPts val="0"/>
              </a:spcAft>
              <a:defRPr/>
            </a:pPr>
            <a:endParaRPr sz="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43608" y="3221740"/>
            <a:ext cx="7663801" cy="0"/>
          </a:xfrm>
          <a:custGeom>
            <a:avLst/>
            <a:gdLst/>
            <a:ahLst/>
            <a:cxnLst/>
            <a:rect l="l" t="t" r="r" b="b"/>
            <a:pathLst>
              <a:path w="16849717">
                <a:moveTo>
                  <a:pt x="0" y="0"/>
                </a:moveTo>
                <a:lnTo>
                  <a:pt x="16849717" y="0"/>
                </a:lnTo>
              </a:path>
            </a:pathLst>
          </a:custGeom>
          <a:ln w="91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15715" fontAlgn="auto">
              <a:spcBef>
                <a:spcPts val="0"/>
              </a:spcBef>
              <a:spcAft>
                <a:spcPts val="0"/>
              </a:spcAft>
              <a:defRPr/>
            </a:pPr>
            <a:endParaRPr sz="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43608" y="3587516"/>
            <a:ext cx="7663801" cy="0"/>
          </a:xfrm>
          <a:custGeom>
            <a:avLst/>
            <a:gdLst/>
            <a:ahLst/>
            <a:cxnLst/>
            <a:rect l="l" t="t" r="r" b="b"/>
            <a:pathLst>
              <a:path w="16849717">
                <a:moveTo>
                  <a:pt x="0" y="0"/>
                </a:moveTo>
                <a:lnTo>
                  <a:pt x="16849717" y="0"/>
                </a:lnTo>
              </a:path>
            </a:pathLst>
          </a:custGeom>
          <a:ln w="91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15715" fontAlgn="auto">
              <a:spcBef>
                <a:spcPts val="0"/>
              </a:spcBef>
              <a:spcAft>
                <a:spcPts val="0"/>
              </a:spcAft>
              <a:defRPr/>
            </a:pPr>
            <a:endParaRPr sz="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43608" y="4136140"/>
            <a:ext cx="7663801" cy="0"/>
          </a:xfrm>
          <a:custGeom>
            <a:avLst/>
            <a:gdLst/>
            <a:ahLst/>
            <a:cxnLst/>
            <a:rect l="l" t="t" r="r" b="b"/>
            <a:pathLst>
              <a:path w="16849717">
                <a:moveTo>
                  <a:pt x="0" y="0"/>
                </a:moveTo>
                <a:lnTo>
                  <a:pt x="16849717" y="0"/>
                </a:lnTo>
              </a:path>
            </a:pathLst>
          </a:custGeom>
          <a:ln w="91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15715" fontAlgn="auto">
              <a:spcBef>
                <a:spcPts val="0"/>
              </a:spcBef>
              <a:spcAft>
                <a:spcPts val="0"/>
              </a:spcAft>
              <a:defRPr/>
            </a:pPr>
            <a:endParaRPr sz="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83019" y="1032865"/>
            <a:ext cx="2012819" cy="2998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19933" marR="5775" indent="-514451" defTabSz="415715" fontAlgn="auto">
              <a:lnSpc>
                <a:spcPct val="79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1" dirty="0">
                <a:solidFill>
                  <a:srgbClr val="990033"/>
                </a:solidFill>
                <a:latin typeface="Arial"/>
                <a:cs typeface="Arial"/>
              </a:rPr>
              <a:t>Наименование предприятия инициатора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706655" y="1046513"/>
            <a:ext cx="1685546" cy="163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algn="ctr"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100" b="1" dirty="0">
                <a:solidFill>
                  <a:srgbClr val="990033"/>
                </a:solidFill>
                <a:latin typeface="Arial"/>
                <a:cs typeface="Arial"/>
              </a:rPr>
              <a:t>Н</a:t>
            </a:r>
            <a:r>
              <a:rPr sz="1100" b="1" spc="-2" dirty="0">
                <a:solidFill>
                  <a:srgbClr val="990033"/>
                </a:solidFill>
                <a:latin typeface="Arial"/>
                <a:cs typeface="Arial"/>
              </a:rPr>
              <a:t>а</a:t>
            </a:r>
            <a:r>
              <a:rPr sz="1100" b="1" dirty="0">
                <a:solidFill>
                  <a:srgbClr val="990033"/>
                </a:solidFill>
                <a:latin typeface="Arial"/>
                <a:cs typeface="Arial"/>
              </a:rPr>
              <a:t>им</a:t>
            </a:r>
            <a:r>
              <a:rPr sz="1100" b="1" spc="-2" dirty="0">
                <a:solidFill>
                  <a:srgbClr val="990033"/>
                </a:solidFill>
                <a:latin typeface="Arial"/>
                <a:cs typeface="Arial"/>
              </a:rPr>
              <a:t>ено</a:t>
            </a:r>
            <a:r>
              <a:rPr sz="1100" b="1" spc="-11" dirty="0">
                <a:solidFill>
                  <a:srgbClr val="990033"/>
                </a:solidFill>
                <a:latin typeface="Arial"/>
                <a:cs typeface="Arial"/>
              </a:rPr>
              <a:t>в</a:t>
            </a:r>
            <a:r>
              <a:rPr sz="1100" b="1" spc="-2" dirty="0">
                <a:solidFill>
                  <a:srgbClr val="990033"/>
                </a:solidFill>
                <a:latin typeface="Arial"/>
                <a:cs typeface="Arial"/>
              </a:rPr>
              <a:t>ан</a:t>
            </a:r>
            <a:r>
              <a:rPr sz="1100" b="1" dirty="0">
                <a:solidFill>
                  <a:srgbClr val="990033"/>
                </a:solidFill>
                <a:latin typeface="Arial"/>
                <a:cs typeface="Arial"/>
              </a:rPr>
              <a:t>ие</a:t>
            </a:r>
            <a:r>
              <a:rPr sz="1100" b="1" spc="-9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990033"/>
                </a:solidFill>
                <a:latin typeface="Arial"/>
                <a:cs typeface="Arial"/>
              </a:rPr>
              <a:t>пр</a:t>
            </a:r>
            <a:r>
              <a:rPr sz="1100" b="1" spc="-2" dirty="0">
                <a:solidFill>
                  <a:srgbClr val="990033"/>
                </a:solidFill>
                <a:latin typeface="Arial"/>
                <a:cs typeface="Arial"/>
              </a:rPr>
              <a:t>ое</a:t>
            </a:r>
            <a:r>
              <a:rPr sz="1100" b="1" spc="11" dirty="0">
                <a:solidFill>
                  <a:srgbClr val="990033"/>
                </a:solidFill>
                <a:latin typeface="Arial"/>
                <a:cs typeface="Arial"/>
              </a:rPr>
              <a:t>к</a:t>
            </a:r>
            <a:r>
              <a:rPr sz="1100" b="1" spc="-14" dirty="0">
                <a:solidFill>
                  <a:srgbClr val="990033"/>
                </a:solidFill>
                <a:latin typeface="Arial"/>
                <a:cs typeface="Arial"/>
              </a:rPr>
              <a:t>т</a:t>
            </a:r>
            <a:r>
              <a:rPr sz="1100" b="1" dirty="0">
                <a:solidFill>
                  <a:srgbClr val="990033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601762" y="915566"/>
            <a:ext cx="1014575" cy="442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marR="5775" indent="-866" algn="ctr" defTabSz="415715" fontAlgn="auto">
              <a:lnSpc>
                <a:spcPct val="89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050" b="1" dirty="0">
                <a:solidFill>
                  <a:srgbClr val="990033"/>
                </a:solidFill>
                <a:latin typeface="Arial"/>
                <a:cs typeface="Arial"/>
              </a:rPr>
              <a:t>О</a:t>
            </a:r>
            <a:r>
              <a:rPr sz="1050" b="1" spc="-36" dirty="0">
                <a:solidFill>
                  <a:srgbClr val="990033"/>
                </a:solidFill>
                <a:latin typeface="Arial"/>
                <a:cs typeface="Arial"/>
              </a:rPr>
              <a:t>б</a:t>
            </a:r>
            <a:r>
              <a:rPr sz="1050" b="1" dirty="0">
                <a:solidFill>
                  <a:srgbClr val="990033"/>
                </a:solidFill>
                <a:latin typeface="Arial"/>
                <a:cs typeface="Arial"/>
              </a:rPr>
              <a:t>ъ</a:t>
            </a:r>
            <a:r>
              <a:rPr sz="1050" b="1" spc="-2" dirty="0">
                <a:solidFill>
                  <a:srgbClr val="990033"/>
                </a:solidFill>
                <a:latin typeface="Arial"/>
                <a:cs typeface="Arial"/>
              </a:rPr>
              <a:t>е</a:t>
            </a:r>
            <a:r>
              <a:rPr sz="1050" b="1" dirty="0">
                <a:solidFill>
                  <a:srgbClr val="990033"/>
                </a:solidFill>
                <a:latin typeface="Arial"/>
                <a:cs typeface="Arial"/>
              </a:rPr>
              <a:t>м и</a:t>
            </a:r>
            <a:r>
              <a:rPr sz="1050" b="1" spc="-2" dirty="0">
                <a:solidFill>
                  <a:srgbClr val="990033"/>
                </a:solidFill>
                <a:latin typeface="Arial"/>
                <a:cs typeface="Arial"/>
              </a:rPr>
              <a:t>н</a:t>
            </a:r>
            <a:r>
              <a:rPr sz="1050" b="1" spc="-11" dirty="0">
                <a:solidFill>
                  <a:srgbClr val="990033"/>
                </a:solidFill>
                <a:latin typeface="Arial"/>
                <a:cs typeface="Arial"/>
              </a:rPr>
              <a:t>в</a:t>
            </a:r>
            <a:r>
              <a:rPr sz="1050" b="1" spc="-2" dirty="0">
                <a:solidFill>
                  <a:srgbClr val="990033"/>
                </a:solidFill>
                <a:latin typeface="Arial"/>
                <a:cs typeface="Arial"/>
              </a:rPr>
              <a:t>е</a:t>
            </a:r>
            <a:r>
              <a:rPr sz="1050" b="1" dirty="0">
                <a:solidFill>
                  <a:srgbClr val="990033"/>
                </a:solidFill>
                <a:latin typeface="Arial"/>
                <a:cs typeface="Arial"/>
              </a:rPr>
              <a:t>с</a:t>
            </a:r>
            <a:r>
              <a:rPr sz="1050" b="1" spc="-2" dirty="0">
                <a:solidFill>
                  <a:srgbClr val="990033"/>
                </a:solidFill>
                <a:latin typeface="Arial"/>
                <a:cs typeface="Arial"/>
              </a:rPr>
              <a:t>т</a:t>
            </a:r>
            <a:r>
              <a:rPr sz="1050" b="1" dirty="0">
                <a:solidFill>
                  <a:srgbClr val="990033"/>
                </a:solidFill>
                <a:latin typeface="Arial"/>
                <a:cs typeface="Arial"/>
              </a:rPr>
              <a:t>иций (</a:t>
            </a:r>
            <a:r>
              <a:rPr sz="1050" b="1" spc="-14" dirty="0">
                <a:solidFill>
                  <a:srgbClr val="990033"/>
                </a:solidFill>
                <a:latin typeface="Arial"/>
                <a:cs typeface="Arial"/>
              </a:rPr>
              <a:t>р</a:t>
            </a:r>
            <a:r>
              <a:rPr sz="1050" b="1" spc="14" dirty="0">
                <a:solidFill>
                  <a:srgbClr val="990033"/>
                </a:solidFill>
                <a:latin typeface="Arial"/>
                <a:cs typeface="Arial"/>
              </a:rPr>
              <a:t>у</a:t>
            </a:r>
            <a:r>
              <a:rPr sz="1050" b="1" dirty="0">
                <a:solidFill>
                  <a:srgbClr val="990033"/>
                </a:solidFill>
                <a:latin typeface="Arial"/>
                <a:cs typeface="Arial"/>
              </a:rPr>
              <a:t>б</a:t>
            </a:r>
            <a:r>
              <a:rPr b="1" baseline="-3623" dirty="0">
                <a:solidFill>
                  <a:srgbClr val="990033"/>
                </a:solidFill>
                <a:latin typeface="Arial"/>
                <a:cs typeface="Arial"/>
              </a:rPr>
              <a:t>.)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616337" y="930350"/>
            <a:ext cx="762376" cy="4023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marR="5775" indent="-577" algn="ctr" defTabSz="415715" fontAlgn="auto">
              <a:lnSpc>
                <a:spcPct val="8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1" dirty="0">
                <a:solidFill>
                  <a:srgbClr val="990033"/>
                </a:solidFill>
                <a:latin typeface="Arial"/>
                <a:cs typeface="Arial"/>
              </a:rPr>
              <a:t>К</a:t>
            </a:r>
            <a:r>
              <a:rPr sz="1100" b="1" spc="-25" dirty="0">
                <a:solidFill>
                  <a:srgbClr val="990033"/>
                </a:solidFill>
                <a:latin typeface="Arial"/>
                <a:cs typeface="Arial"/>
              </a:rPr>
              <a:t>о</a:t>
            </a:r>
            <a:r>
              <a:rPr sz="1100" b="1" dirty="0">
                <a:solidFill>
                  <a:srgbClr val="990033"/>
                </a:solidFill>
                <a:latin typeface="Arial"/>
                <a:cs typeface="Arial"/>
              </a:rPr>
              <a:t>л-</a:t>
            </a:r>
            <a:r>
              <a:rPr sz="1100" b="1" spc="-11" dirty="0">
                <a:solidFill>
                  <a:srgbClr val="990033"/>
                </a:solidFill>
                <a:latin typeface="Arial"/>
                <a:cs typeface="Arial"/>
              </a:rPr>
              <a:t>в</a:t>
            </a:r>
            <a:r>
              <a:rPr sz="1100" b="1" dirty="0">
                <a:solidFill>
                  <a:srgbClr val="990033"/>
                </a:solidFill>
                <a:latin typeface="Arial"/>
                <a:cs typeface="Arial"/>
              </a:rPr>
              <a:t>о </a:t>
            </a:r>
            <a:r>
              <a:rPr sz="1100" b="1" spc="-2" dirty="0">
                <a:solidFill>
                  <a:srgbClr val="990033"/>
                </a:solidFill>
                <a:latin typeface="Arial"/>
                <a:cs typeface="Arial"/>
              </a:rPr>
              <a:t>ра</a:t>
            </a:r>
            <a:r>
              <a:rPr sz="1100" b="1" dirty="0">
                <a:solidFill>
                  <a:srgbClr val="990033"/>
                </a:solidFill>
                <a:latin typeface="Arial"/>
                <a:cs typeface="Arial"/>
              </a:rPr>
              <a:t>б</a:t>
            </a:r>
            <a:r>
              <a:rPr sz="1100" b="1" spc="-27" dirty="0">
                <a:solidFill>
                  <a:srgbClr val="990033"/>
                </a:solidFill>
                <a:latin typeface="Arial"/>
                <a:cs typeface="Arial"/>
              </a:rPr>
              <a:t>о</a:t>
            </a:r>
            <a:r>
              <a:rPr sz="1100" b="1" dirty="0">
                <a:solidFill>
                  <a:srgbClr val="990033"/>
                </a:solidFill>
                <a:latin typeface="Arial"/>
                <a:cs typeface="Arial"/>
              </a:rPr>
              <a:t>чих мест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522006" y="987574"/>
            <a:ext cx="1326579" cy="37771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31419" marR="5775" indent="-325933" defTabSz="415715" fontAlgn="auto">
              <a:lnSpc>
                <a:spcPts val="102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1" dirty="0">
                <a:solidFill>
                  <a:srgbClr val="990033"/>
                </a:solidFill>
                <a:latin typeface="Arial"/>
                <a:cs typeface="Arial"/>
              </a:rPr>
              <a:t>С</a:t>
            </a:r>
            <a:r>
              <a:rPr sz="1100" b="1" spc="-2" dirty="0">
                <a:solidFill>
                  <a:srgbClr val="990033"/>
                </a:solidFill>
                <a:latin typeface="Arial"/>
                <a:cs typeface="Arial"/>
              </a:rPr>
              <a:t>тран</a:t>
            </a:r>
            <a:r>
              <a:rPr sz="1100" b="1" dirty="0">
                <a:solidFill>
                  <a:srgbClr val="990033"/>
                </a:solidFill>
                <a:latin typeface="Arial"/>
                <a:cs typeface="Arial"/>
              </a:rPr>
              <a:t>а</a:t>
            </a:r>
            <a:r>
              <a:rPr sz="1100" b="1" spc="-5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990033"/>
                </a:solidFill>
                <a:latin typeface="Arial"/>
                <a:cs typeface="Arial"/>
              </a:rPr>
              <a:t>и</a:t>
            </a:r>
            <a:r>
              <a:rPr sz="1100" b="1" spc="-2" dirty="0">
                <a:solidFill>
                  <a:srgbClr val="990033"/>
                </a:solidFill>
                <a:latin typeface="Arial"/>
                <a:cs typeface="Arial"/>
              </a:rPr>
              <a:t>н</a:t>
            </a:r>
            <a:r>
              <a:rPr sz="1100" b="1" dirty="0">
                <a:solidFill>
                  <a:srgbClr val="990033"/>
                </a:solidFill>
                <a:latin typeface="Arial"/>
                <a:cs typeface="Arial"/>
              </a:rPr>
              <a:t>ици</a:t>
            </a:r>
            <a:r>
              <a:rPr sz="1100" b="1" spc="-27" dirty="0">
                <a:solidFill>
                  <a:srgbClr val="990033"/>
                </a:solidFill>
                <a:latin typeface="Arial"/>
                <a:cs typeface="Arial"/>
              </a:rPr>
              <a:t>а</a:t>
            </a:r>
            <a:r>
              <a:rPr sz="1100" b="1" spc="-14" dirty="0">
                <a:solidFill>
                  <a:srgbClr val="990033"/>
                </a:solidFill>
                <a:latin typeface="Arial"/>
                <a:cs typeface="Arial"/>
              </a:rPr>
              <a:t>т</a:t>
            </a:r>
            <a:r>
              <a:rPr sz="1100" b="1" spc="-2" dirty="0">
                <a:solidFill>
                  <a:srgbClr val="990033"/>
                </a:solidFill>
                <a:latin typeface="Arial"/>
                <a:cs typeface="Arial"/>
              </a:rPr>
              <a:t>о</a:t>
            </a:r>
            <a:r>
              <a:rPr sz="1100" b="1" dirty="0">
                <a:solidFill>
                  <a:srgbClr val="990033"/>
                </a:solidFill>
                <a:latin typeface="Arial"/>
                <a:cs typeface="Arial"/>
              </a:rPr>
              <a:t>р пр</a:t>
            </a:r>
            <a:r>
              <a:rPr sz="1100" b="1" spc="-2" dirty="0">
                <a:solidFill>
                  <a:srgbClr val="990033"/>
                </a:solidFill>
                <a:latin typeface="Arial"/>
                <a:cs typeface="Arial"/>
              </a:rPr>
              <a:t>ое</a:t>
            </a:r>
            <a:r>
              <a:rPr sz="1100" b="1" spc="9" dirty="0">
                <a:solidFill>
                  <a:srgbClr val="990033"/>
                </a:solidFill>
                <a:latin typeface="Arial"/>
                <a:cs typeface="Arial"/>
              </a:rPr>
              <a:t>к</a:t>
            </a:r>
            <a:r>
              <a:rPr sz="1100" b="1" spc="-14" dirty="0">
                <a:solidFill>
                  <a:srgbClr val="990033"/>
                </a:solidFill>
                <a:latin typeface="Arial"/>
                <a:cs typeface="Arial"/>
              </a:rPr>
              <a:t>т</a:t>
            </a:r>
            <a:r>
              <a:rPr sz="1100" b="1" dirty="0">
                <a:solidFill>
                  <a:srgbClr val="990033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43970" y="1535978"/>
            <a:ext cx="76248" cy="14345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90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497341" y="2355726"/>
            <a:ext cx="1637968" cy="24083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b="1" dirty="0">
                <a:solidFill>
                  <a:prstClr val="black"/>
                </a:solidFill>
                <a:latin typeface="Arial"/>
                <a:cs typeface="Arial"/>
              </a:rPr>
              <a:t>ООО «КАМАСТАЛЬ»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51657" y="2286447"/>
            <a:ext cx="1803962" cy="2929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marR="5775" indent="181876"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spc="-2" dirty="0">
                <a:solidFill>
                  <a:prstClr val="black"/>
                </a:solidFill>
                <a:latin typeface="Arial"/>
                <a:cs typeface="Arial"/>
              </a:rPr>
              <a:t>За</a:t>
            </a:r>
            <a:r>
              <a:rPr sz="1000" spc="-11" dirty="0">
                <a:solidFill>
                  <a:prstClr val="black"/>
                </a:solidFill>
                <a:latin typeface="Arial"/>
                <a:cs typeface="Arial"/>
              </a:rPr>
              <a:t>в</a:t>
            </a:r>
            <a:r>
              <a:rPr sz="1000" spc="-27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д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по п</a:t>
            </a:r>
            <a:r>
              <a:rPr sz="1000" spc="-2" dirty="0">
                <a:solidFill>
                  <a:prstClr val="black"/>
                </a:solidFill>
                <a:latin typeface="Arial"/>
                <a:cs typeface="Arial"/>
              </a:rPr>
              <a:t>ро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sz="1000" spc="-2" dirty="0">
                <a:solidFill>
                  <a:prstClr val="black"/>
                </a:solidFill>
                <a:latin typeface="Arial"/>
                <a:cs typeface="Arial"/>
              </a:rPr>
              <a:t>з</a:t>
            </a:r>
            <a:r>
              <a:rPr sz="1000" spc="-11" dirty="0">
                <a:solidFill>
                  <a:prstClr val="black"/>
                </a:solidFill>
                <a:latin typeface="Arial"/>
                <a:cs typeface="Arial"/>
              </a:rPr>
              <a:t>в</a:t>
            </a:r>
            <a:r>
              <a:rPr sz="1000" spc="-27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дс</a:t>
            </a:r>
            <a:r>
              <a:rPr sz="1000" spc="-2" dirty="0">
                <a:solidFill>
                  <a:prstClr val="black"/>
                </a:solidFill>
                <a:latin typeface="Arial"/>
                <a:cs typeface="Arial"/>
              </a:rPr>
              <a:t>т</a:t>
            </a:r>
            <a:r>
              <a:rPr sz="1000" spc="-23" dirty="0">
                <a:solidFill>
                  <a:prstClr val="black"/>
                </a:solidFill>
                <a:latin typeface="Arial"/>
                <a:cs typeface="Arial"/>
              </a:rPr>
              <a:t>в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у </a:t>
            </a:r>
            <a:r>
              <a:rPr sz="1000" spc="-2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к</a:t>
            </a:r>
            <a:r>
              <a:rPr sz="1000" spc="-2" dirty="0">
                <a:solidFill>
                  <a:prstClr val="black"/>
                </a:solidFill>
                <a:latin typeface="Arial"/>
                <a:cs typeface="Arial"/>
              </a:rPr>
              <a:t>ра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ш</a:t>
            </a:r>
            <a:r>
              <a:rPr sz="1000" spc="-2" dirty="0">
                <a:solidFill>
                  <a:prstClr val="black"/>
                </a:solidFill>
                <a:latin typeface="Arial"/>
                <a:cs typeface="Arial"/>
              </a:rPr>
              <a:t>енно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й</a:t>
            </a:r>
            <a:r>
              <a:rPr sz="1000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с</a:t>
            </a:r>
            <a:r>
              <a:rPr sz="1000" spc="-14" dirty="0">
                <a:solidFill>
                  <a:prstClr val="black"/>
                </a:solidFill>
                <a:latin typeface="Arial"/>
                <a:cs typeface="Arial"/>
              </a:rPr>
              <a:t>т</a:t>
            </a:r>
            <a:r>
              <a:rPr sz="1000" spc="-2" dirty="0">
                <a:solidFill>
                  <a:prstClr val="black"/>
                </a:solidFill>
                <a:latin typeface="Arial"/>
                <a:cs typeface="Arial"/>
              </a:rPr>
              <a:t>а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ли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в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4" dirty="0">
                <a:solidFill>
                  <a:prstClr val="black"/>
                </a:solidFill>
                <a:latin typeface="Arial"/>
                <a:cs typeface="Arial"/>
              </a:rPr>
              <a:t>р</a:t>
            </a:r>
            <a:r>
              <a:rPr sz="1000" spc="-23" dirty="0">
                <a:solidFill>
                  <a:prstClr val="black"/>
                </a:solidFill>
                <a:latin typeface="Arial"/>
                <a:cs typeface="Arial"/>
              </a:rPr>
              <a:t>у</a:t>
            </a:r>
            <a:r>
              <a:rPr sz="1000" spc="11" dirty="0">
                <a:solidFill>
                  <a:prstClr val="black"/>
                </a:solidFill>
                <a:latin typeface="Arial"/>
                <a:cs typeface="Arial"/>
              </a:rPr>
              <a:t>л</a:t>
            </a:r>
            <a:r>
              <a:rPr sz="1000" spc="-2" dirty="0">
                <a:solidFill>
                  <a:prstClr val="black"/>
                </a:solidFill>
                <a:latin typeface="Arial"/>
                <a:cs typeface="Arial"/>
              </a:rPr>
              <a:t>она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х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852381" y="2328401"/>
            <a:ext cx="617494" cy="184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b="1" spc="-9" dirty="0">
                <a:solidFill>
                  <a:prstClr val="black"/>
                </a:solidFill>
                <a:latin typeface="Arial"/>
                <a:cs typeface="Arial"/>
              </a:rPr>
              <a:t>40</a:t>
            </a:r>
            <a:r>
              <a:rPr sz="1200" b="1" spc="-7" dirty="0">
                <a:solidFill>
                  <a:prstClr val="black"/>
                </a:solidFill>
                <a:latin typeface="Arial"/>
                <a:cs typeface="Arial"/>
              </a:rPr>
              <a:t>0 </a:t>
            </a:r>
            <a:r>
              <a:rPr sz="1200" spc="-11" dirty="0">
                <a:solidFill>
                  <a:prstClr val="black"/>
                </a:solidFill>
                <a:latin typeface="Arial"/>
                <a:cs typeface="Arial"/>
              </a:rPr>
              <a:t>м</a:t>
            </a:r>
            <a:r>
              <a:rPr sz="1200" spc="-9" dirty="0">
                <a:solidFill>
                  <a:prstClr val="black"/>
                </a:solidFill>
                <a:latin typeface="Arial"/>
                <a:cs typeface="Arial"/>
              </a:rPr>
              <a:t>л</a:t>
            </a:r>
            <a:r>
              <a:rPr sz="1200" spc="-5" dirty="0">
                <a:solidFill>
                  <a:prstClr val="black"/>
                </a:solidFill>
                <a:latin typeface="Arial"/>
                <a:cs typeface="Arial"/>
              </a:rPr>
              <a:t>н.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70184" y="2312517"/>
            <a:ext cx="178201" cy="184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b="1" spc="-9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r>
              <a:rPr sz="1200" b="1" spc="-7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32361" y="1950492"/>
            <a:ext cx="261670" cy="184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b="1" spc="-7" dirty="0">
                <a:solidFill>
                  <a:prstClr val="black"/>
                </a:solidFill>
                <a:latin typeface="Arial"/>
                <a:cs typeface="Arial"/>
              </a:rPr>
              <a:t>120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57118" y="2330474"/>
            <a:ext cx="311347" cy="184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b="1" spc="-9" dirty="0">
                <a:solidFill>
                  <a:prstClr val="black"/>
                </a:solidFill>
                <a:latin typeface="Arial"/>
                <a:cs typeface="Arial"/>
              </a:rPr>
              <a:t>К</a:t>
            </a:r>
            <a:r>
              <a:rPr sz="1200" b="1" spc="-7" dirty="0">
                <a:solidFill>
                  <a:prstClr val="black"/>
                </a:solidFill>
                <a:latin typeface="Arial"/>
                <a:cs typeface="Arial"/>
              </a:rPr>
              <a:t>Н</a:t>
            </a:r>
            <a:r>
              <a:rPr sz="1200" b="1" spc="-9" dirty="0">
                <a:solidFill>
                  <a:prstClr val="black"/>
                </a:solidFill>
                <a:latin typeface="Arial"/>
                <a:cs typeface="Arial"/>
              </a:rPr>
              <a:t>Р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43970" y="2017283"/>
            <a:ext cx="76248" cy="14345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900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384641" y="1965610"/>
            <a:ext cx="1921800" cy="184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b="1" spc="-14" dirty="0">
                <a:solidFill>
                  <a:prstClr val="black"/>
                </a:solidFill>
                <a:latin typeface="Arial"/>
                <a:cs typeface="Arial"/>
              </a:rPr>
              <a:t>ОО</a:t>
            </a:r>
            <a:r>
              <a:rPr sz="1200" b="1" spc="-11" dirty="0">
                <a:solidFill>
                  <a:prstClr val="black"/>
                </a:solidFill>
                <a:latin typeface="Arial"/>
                <a:cs typeface="Arial"/>
              </a:rPr>
              <a:t>О </a:t>
            </a:r>
            <a:r>
              <a:rPr sz="1200" b="1" spc="-9" dirty="0">
                <a:solidFill>
                  <a:prstClr val="black"/>
                </a:solidFill>
                <a:latin typeface="Arial"/>
                <a:cs typeface="Arial"/>
              </a:rPr>
              <a:t>«</a:t>
            </a:r>
            <a:r>
              <a:rPr sz="1200" b="1" spc="5" dirty="0" err="1">
                <a:solidFill>
                  <a:prstClr val="black"/>
                </a:solidFill>
                <a:latin typeface="Arial"/>
                <a:cs typeface="Arial"/>
              </a:rPr>
              <a:t>К</a:t>
            </a:r>
            <a:r>
              <a:rPr sz="1200" b="1" spc="-9" dirty="0" err="1">
                <a:solidFill>
                  <a:prstClr val="black"/>
                </a:solidFill>
                <a:latin typeface="Arial"/>
                <a:cs typeface="Arial"/>
              </a:rPr>
              <a:t>ам</a:t>
            </a:r>
            <a:r>
              <a:rPr sz="1200" b="1" spc="-11" dirty="0" err="1">
                <a:solidFill>
                  <a:prstClr val="black"/>
                </a:solidFill>
                <a:latin typeface="Arial"/>
                <a:cs typeface="Arial"/>
              </a:rPr>
              <a:t>Э</a:t>
            </a:r>
            <a:r>
              <a:rPr sz="1200" b="1" spc="-9" dirty="0" err="1">
                <a:solidFill>
                  <a:prstClr val="black"/>
                </a:solidFill>
                <a:latin typeface="Arial"/>
                <a:cs typeface="Arial"/>
              </a:rPr>
              <a:t>нер</a:t>
            </a:r>
            <a:r>
              <a:rPr sz="1200" b="1" spc="-23" dirty="0" err="1">
                <a:solidFill>
                  <a:prstClr val="black"/>
                </a:solidFill>
                <a:latin typeface="Arial"/>
                <a:cs typeface="Arial"/>
              </a:rPr>
              <a:t>г</a:t>
            </a:r>
            <a:r>
              <a:rPr sz="1200" b="1" spc="-9" dirty="0" err="1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lang="ru-RU" sz="1200" b="1" spc="-36" dirty="0">
                <a:solidFill>
                  <a:prstClr val="black"/>
                </a:solidFill>
                <a:latin typeface="Arial"/>
                <a:cs typeface="Arial"/>
              </a:rPr>
              <a:t>Маш</a:t>
            </a:r>
            <a:r>
              <a:rPr sz="1200" b="1" spc="-7" dirty="0">
                <a:solidFill>
                  <a:prstClr val="black"/>
                </a:solidFill>
                <a:latin typeface="Arial"/>
                <a:cs typeface="Arial"/>
              </a:rPr>
              <a:t>»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31486" y="1915344"/>
            <a:ext cx="1555866" cy="2288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7804" marR="5775" indent="-252318"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spc="-48" dirty="0">
                <a:solidFill>
                  <a:prstClr val="black"/>
                </a:solidFill>
                <a:latin typeface="Arial"/>
                <a:cs typeface="Arial"/>
              </a:rPr>
              <a:t>Р</a:t>
            </a:r>
            <a:r>
              <a:rPr sz="1000" spc="-2" dirty="0">
                <a:solidFill>
                  <a:prstClr val="black"/>
                </a:solidFill>
                <a:latin typeface="Arial"/>
                <a:cs typeface="Arial"/>
              </a:rPr>
              <a:t>е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мо</a:t>
            </a:r>
            <a:r>
              <a:rPr sz="1000" spc="-2" dirty="0">
                <a:solidFill>
                  <a:prstClr val="black"/>
                </a:solidFill>
                <a:latin typeface="Arial"/>
                <a:cs typeface="Arial"/>
              </a:rPr>
              <a:t>н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т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prstClr val="black"/>
                </a:solidFill>
                <a:latin typeface="Arial"/>
                <a:cs typeface="Arial"/>
              </a:rPr>
              <a:t>г</a:t>
            </a:r>
            <a:r>
              <a:rPr sz="1000" spc="-14" dirty="0">
                <a:solidFill>
                  <a:prstClr val="black"/>
                </a:solidFill>
                <a:latin typeface="Arial"/>
                <a:cs typeface="Arial"/>
              </a:rPr>
              <a:t>аз</a:t>
            </a:r>
            <a:r>
              <a:rPr sz="1000" spc="-2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вых</a:t>
            </a:r>
            <a:r>
              <a:rPr sz="1000" spc="-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9" dirty="0">
                <a:solidFill>
                  <a:prstClr val="black"/>
                </a:solidFill>
                <a:latin typeface="Arial"/>
                <a:cs typeface="Arial"/>
              </a:rPr>
              <a:t>т</a:t>
            </a:r>
            <a:r>
              <a:rPr sz="1000" spc="-11" dirty="0">
                <a:solidFill>
                  <a:prstClr val="black"/>
                </a:solidFill>
                <a:latin typeface="Arial"/>
                <a:cs typeface="Arial"/>
              </a:rPr>
              <a:t>у</a:t>
            </a:r>
            <a:r>
              <a:rPr sz="1000" spc="-2" dirty="0">
                <a:solidFill>
                  <a:prstClr val="black"/>
                </a:solidFill>
                <a:latin typeface="Arial"/>
                <a:cs typeface="Arial"/>
              </a:rPr>
              <a:t>р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бин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с </a:t>
            </a:r>
            <a:r>
              <a:rPr sz="1000" spc="-2" dirty="0">
                <a:solidFill>
                  <a:prstClr val="black"/>
                </a:solidFill>
                <a:latin typeface="Arial"/>
                <a:cs typeface="Arial"/>
              </a:rPr>
              <a:t>ре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sz="1000" spc="-2" dirty="0">
                <a:solidFill>
                  <a:prstClr val="black"/>
                </a:solidFill>
                <a:latin typeface="Arial"/>
                <a:cs typeface="Arial"/>
              </a:rPr>
              <a:t>н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жи</a:t>
            </a:r>
            <a:r>
              <a:rPr sz="1000" spc="-2" dirty="0">
                <a:solidFill>
                  <a:prstClr val="black"/>
                </a:solidFill>
                <a:latin typeface="Arial"/>
                <a:cs typeface="Arial"/>
              </a:rPr>
              <a:t>н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sz="1000" spc="-2" dirty="0">
                <a:solidFill>
                  <a:prstClr val="black"/>
                </a:solidFill>
                <a:latin typeface="Arial"/>
                <a:cs typeface="Arial"/>
              </a:rPr>
              <a:t>р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sz="1000" spc="-2" dirty="0">
                <a:solidFill>
                  <a:prstClr val="black"/>
                </a:solidFill>
                <a:latin typeface="Arial"/>
                <a:cs typeface="Arial"/>
              </a:rPr>
              <a:t>н</a:t>
            </a:r>
            <a:r>
              <a:rPr sz="1000" spc="-25" dirty="0">
                <a:solidFill>
                  <a:prstClr val="black"/>
                </a:solidFill>
                <a:latin typeface="Arial"/>
                <a:cs typeface="Arial"/>
              </a:rPr>
              <a:t>г</a:t>
            </a:r>
            <a:r>
              <a:rPr sz="1000" spc="-2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м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842807" y="1970507"/>
            <a:ext cx="773530" cy="1600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b="1" spc="-7" dirty="0" smtClean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lang="ru-RU" sz="1200" b="1" spc="-7" dirty="0" smtClean="0">
                <a:solidFill>
                  <a:prstClr val="black"/>
                </a:solidFill>
                <a:latin typeface="Arial"/>
                <a:cs typeface="Arial"/>
              </a:rPr>
              <a:t>,5</a:t>
            </a:r>
            <a:r>
              <a:rPr sz="1200" b="1" spc="-2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prstClr val="black"/>
                </a:solidFill>
                <a:latin typeface="Arial"/>
                <a:cs typeface="Arial"/>
              </a:rPr>
              <a:t>м</a:t>
            </a:r>
            <a:r>
              <a:rPr sz="1200" spc="-9" dirty="0">
                <a:solidFill>
                  <a:prstClr val="black"/>
                </a:solidFill>
                <a:latin typeface="Arial"/>
                <a:cs typeface="Arial"/>
              </a:rPr>
              <a:t>л</a:t>
            </a:r>
            <a:r>
              <a:rPr sz="1200" spc="-32" dirty="0">
                <a:solidFill>
                  <a:prstClr val="black"/>
                </a:solidFill>
                <a:latin typeface="Arial"/>
                <a:cs typeface="Arial"/>
              </a:rPr>
              <a:t>р</a:t>
            </a:r>
            <a:r>
              <a:rPr sz="1200" spc="-9" dirty="0">
                <a:solidFill>
                  <a:prstClr val="black"/>
                </a:solidFill>
                <a:latin typeface="Arial"/>
                <a:cs typeface="Arial"/>
              </a:rPr>
              <a:t>д</a:t>
            </a:r>
            <a:r>
              <a:rPr sz="12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22915" y="1966657"/>
            <a:ext cx="1167116" cy="163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 spc="-32" dirty="0">
                <a:solidFill>
                  <a:prstClr val="black"/>
                </a:solidFill>
                <a:latin typeface="Arial"/>
                <a:cs typeface="Arial"/>
              </a:rPr>
              <a:t>Россия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1000" b="1" spc="-6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b="1" spc="-32" dirty="0">
                <a:solidFill>
                  <a:prstClr val="black"/>
                </a:solidFill>
                <a:latin typeface="Arial"/>
                <a:cs typeface="Arial"/>
              </a:rPr>
              <a:t>Татарстан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43970" y="2348894"/>
            <a:ext cx="76248" cy="14345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900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492397" y="2841801"/>
            <a:ext cx="1629803" cy="184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b="1" spc="-14" dirty="0">
                <a:solidFill>
                  <a:prstClr val="black"/>
                </a:solidFill>
                <a:latin typeface="Arial"/>
                <a:cs typeface="Arial"/>
              </a:rPr>
              <a:t>ОО</a:t>
            </a:r>
            <a:r>
              <a:rPr sz="1200" b="1" spc="-11" dirty="0">
                <a:solidFill>
                  <a:prstClr val="black"/>
                </a:solidFill>
                <a:latin typeface="Arial"/>
                <a:cs typeface="Arial"/>
              </a:rPr>
              <a:t>О </a:t>
            </a:r>
            <a:r>
              <a:rPr sz="1200" b="1" spc="-9" dirty="0">
                <a:solidFill>
                  <a:prstClr val="black"/>
                </a:solidFill>
                <a:latin typeface="Arial"/>
                <a:cs typeface="Arial"/>
              </a:rPr>
              <a:t>"Р</a:t>
            </a:r>
            <a:r>
              <a:rPr sz="1200" b="1" spc="-34" dirty="0">
                <a:solidFill>
                  <a:prstClr val="black"/>
                </a:solidFill>
                <a:latin typeface="Arial"/>
                <a:cs typeface="Arial"/>
              </a:rPr>
              <a:t>у</a:t>
            </a:r>
            <a:r>
              <a:rPr sz="1200" b="1" spc="-7" dirty="0">
                <a:solidFill>
                  <a:prstClr val="black"/>
                </a:solidFill>
                <a:latin typeface="Arial"/>
                <a:cs typeface="Arial"/>
              </a:rPr>
              <a:t>сский </a:t>
            </a:r>
            <a:r>
              <a:rPr sz="1200" b="1" spc="-9" dirty="0">
                <a:solidFill>
                  <a:prstClr val="black"/>
                </a:solidFill>
                <a:latin typeface="Arial"/>
                <a:cs typeface="Arial"/>
              </a:rPr>
              <a:t>В</a:t>
            </a:r>
            <a:r>
              <a:rPr sz="1200" b="1" spc="-23" dirty="0">
                <a:solidFill>
                  <a:prstClr val="black"/>
                </a:solidFill>
                <a:latin typeface="Arial"/>
                <a:cs typeface="Arial"/>
              </a:rPr>
              <a:t>е</a:t>
            </a:r>
            <a:r>
              <a:rPr sz="1200" b="1" spc="-7" dirty="0">
                <a:solidFill>
                  <a:prstClr val="black"/>
                </a:solidFill>
                <a:latin typeface="Arial"/>
                <a:cs typeface="Arial"/>
              </a:rPr>
              <a:t>тер"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95049" y="2632264"/>
            <a:ext cx="1986784" cy="46297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defTabSz="415715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000" dirty="0" err="1">
                <a:solidFill>
                  <a:prstClr val="black"/>
                </a:solidFill>
                <a:latin typeface="Arial"/>
                <a:cs typeface="Arial"/>
              </a:rPr>
              <a:t>С</a:t>
            </a:r>
            <a:r>
              <a:rPr sz="1000" spc="-14" dirty="0" err="1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1000" spc="-27" dirty="0" err="1">
                <a:solidFill>
                  <a:prstClr val="black"/>
                </a:solidFill>
                <a:latin typeface="Arial"/>
                <a:cs typeface="Arial"/>
              </a:rPr>
              <a:t>з</a:t>
            </a:r>
            <a:r>
              <a:rPr sz="1000" dirty="0" err="1">
                <a:solidFill>
                  <a:prstClr val="black"/>
                </a:solidFill>
                <a:latin typeface="Arial"/>
                <a:cs typeface="Arial"/>
              </a:rPr>
              <a:t>да</a:t>
            </a:r>
            <a:r>
              <a:rPr sz="1000" spc="-2" dirty="0" err="1">
                <a:solidFill>
                  <a:prstClr val="black"/>
                </a:solidFill>
                <a:latin typeface="Arial"/>
                <a:cs typeface="Arial"/>
              </a:rPr>
              <a:t>н</a:t>
            </a:r>
            <a:r>
              <a:rPr sz="1000" dirty="0" err="1">
                <a:solidFill>
                  <a:prstClr val="black"/>
                </a:solidFill>
                <a:latin typeface="Arial"/>
                <a:cs typeface="Arial"/>
              </a:rPr>
              <a:t>ие</a:t>
            </a:r>
            <a:r>
              <a:rPr sz="1000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 err="1">
                <a:solidFill>
                  <a:prstClr val="black"/>
                </a:solidFill>
                <a:latin typeface="Arial"/>
                <a:cs typeface="Arial"/>
              </a:rPr>
              <a:t>пр</a:t>
            </a:r>
            <a:r>
              <a:rPr sz="1000" spc="-2" dirty="0" err="1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1000" dirty="0" err="1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sz="1000" spc="-2" dirty="0" err="1">
                <a:solidFill>
                  <a:prstClr val="black"/>
                </a:solidFill>
                <a:latin typeface="Arial"/>
                <a:cs typeface="Arial"/>
              </a:rPr>
              <a:t>з</a:t>
            </a:r>
            <a:r>
              <a:rPr sz="1000" spc="-11" dirty="0" err="1">
                <a:solidFill>
                  <a:prstClr val="black"/>
                </a:solidFill>
                <a:latin typeface="Arial"/>
                <a:cs typeface="Arial"/>
              </a:rPr>
              <a:t>в</a:t>
            </a:r>
            <a:r>
              <a:rPr sz="1000" spc="-27" dirty="0" err="1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1000" dirty="0" err="1">
                <a:solidFill>
                  <a:prstClr val="black"/>
                </a:solidFill>
                <a:latin typeface="Arial"/>
                <a:cs typeface="Arial"/>
              </a:rPr>
              <a:t>дс</a:t>
            </a:r>
            <a:r>
              <a:rPr sz="1000" spc="-2" dirty="0" err="1">
                <a:solidFill>
                  <a:prstClr val="black"/>
                </a:solidFill>
                <a:latin typeface="Arial"/>
                <a:cs typeface="Arial"/>
              </a:rPr>
              <a:t>т</a:t>
            </a:r>
            <a:r>
              <a:rPr sz="1000" spc="-11" dirty="0" err="1">
                <a:solidFill>
                  <a:prstClr val="black"/>
                </a:solidFill>
                <a:latin typeface="Arial"/>
                <a:cs typeface="Arial"/>
              </a:rPr>
              <a:t>в</a:t>
            </a:r>
            <a:r>
              <a:rPr sz="1000" dirty="0" err="1">
                <a:solidFill>
                  <a:prstClr val="black"/>
                </a:solidFill>
                <a:latin typeface="Arial"/>
                <a:cs typeface="Arial"/>
              </a:rPr>
              <a:t>а</a:t>
            </a:r>
            <a:r>
              <a:rPr lang="en-US" sz="1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ru-RU" sz="1000" dirty="0">
                <a:solidFill>
                  <a:prstClr val="black"/>
                </a:solidFill>
                <a:latin typeface="Arial"/>
                <a:cs typeface="Arial"/>
              </a:rPr>
              <a:t>компонентов ветроэнергетических</a:t>
            </a:r>
            <a:r>
              <a:rPr lang="en-US" sz="1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ru-RU" sz="1000" dirty="0">
                <a:solidFill>
                  <a:prstClr val="black"/>
                </a:solidFill>
                <a:latin typeface="Arial"/>
                <a:cs typeface="Arial"/>
              </a:rPr>
              <a:t>установок</a:t>
            </a:r>
            <a:r>
              <a:rPr lang="en-US" sz="1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ru-RU" sz="1000" spc="11" dirty="0" err="1">
                <a:solidFill>
                  <a:prstClr val="black"/>
                </a:solidFill>
                <a:latin typeface="Arial"/>
                <a:cs typeface="Arial"/>
              </a:rPr>
              <a:t>м</a:t>
            </a:r>
            <a:r>
              <a:rPr lang="ru-RU" sz="1000" spc="-23" dirty="0" err="1">
                <a:solidFill>
                  <a:prstClr val="black"/>
                </a:solidFill>
                <a:latin typeface="Arial"/>
                <a:cs typeface="Arial"/>
              </a:rPr>
              <a:t>у</a:t>
            </a:r>
            <a:r>
              <a:rPr lang="ru-RU" sz="1000" dirty="0" err="1">
                <a:solidFill>
                  <a:prstClr val="black"/>
                </a:solidFill>
                <a:latin typeface="Arial"/>
                <a:cs typeface="Arial"/>
              </a:rPr>
              <a:t>л</a:t>
            </a:r>
            <a:r>
              <a:rPr lang="ru-RU" sz="1000" spc="-82" dirty="0" err="1">
                <a:solidFill>
                  <a:prstClr val="black"/>
                </a:solidFill>
                <a:latin typeface="Arial"/>
                <a:cs typeface="Arial"/>
              </a:rPr>
              <a:t>ь</a:t>
            </a:r>
            <a:r>
              <a:rPr lang="ru-RU" sz="1000" spc="-2" dirty="0" err="1">
                <a:solidFill>
                  <a:prstClr val="black"/>
                </a:solidFill>
                <a:latin typeface="Arial"/>
                <a:cs typeface="Arial"/>
              </a:rPr>
              <a:t>т</a:t>
            </a:r>
            <a:r>
              <a:rPr lang="ru-RU" sz="1000" dirty="0" err="1">
                <a:solidFill>
                  <a:prstClr val="black"/>
                </a:solidFill>
                <a:latin typeface="Arial"/>
                <a:cs typeface="Arial"/>
              </a:rPr>
              <a:t>им</a:t>
            </a:r>
            <a:r>
              <a:rPr lang="ru-RU" sz="1000" spc="-2" dirty="0" err="1">
                <a:solidFill>
                  <a:prstClr val="black"/>
                </a:solidFill>
                <a:latin typeface="Arial"/>
                <a:cs typeface="Arial"/>
              </a:rPr>
              <a:t>е</a:t>
            </a:r>
            <a:r>
              <a:rPr lang="ru-RU" sz="1000" spc="-25" dirty="0" err="1">
                <a:solidFill>
                  <a:prstClr val="black"/>
                </a:solidFill>
                <a:latin typeface="Arial"/>
                <a:cs typeface="Arial"/>
              </a:rPr>
              <a:t>г</a:t>
            </a:r>
            <a:r>
              <a:rPr lang="ru-RU" sz="1000" spc="-2" dirty="0" err="1">
                <a:solidFill>
                  <a:prstClr val="black"/>
                </a:solidFill>
                <a:latin typeface="Arial"/>
                <a:cs typeface="Arial"/>
              </a:rPr>
              <a:t>а</a:t>
            </a:r>
            <a:r>
              <a:rPr lang="ru-RU" sz="1000" spc="-16" dirty="0" err="1">
                <a:solidFill>
                  <a:prstClr val="black"/>
                </a:solidFill>
                <a:latin typeface="Arial"/>
                <a:cs typeface="Arial"/>
              </a:rPr>
              <a:t>в</a:t>
            </a:r>
            <a:r>
              <a:rPr lang="ru-RU" sz="1000" spc="-27" dirty="0" err="1">
                <a:solidFill>
                  <a:prstClr val="black"/>
                </a:solidFill>
                <a:latin typeface="Arial"/>
                <a:cs typeface="Arial"/>
              </a:rPr>
              <a:t>а</a:t>
            </a:r>
            <a:r>
              <a:rPr lang="ru-RU" sz="1000" spc="-2" dirty="0" err="1">
                <a:solidFill>
                  <a:prstClr val="black"/>
                </a:solidFill>
                <a:latin typeface="Arial"/>
                <a:cs typeface="Arial"/>
              </a:rPr>
              <a:t>ттно</a:t>
            </a:r>
            <a:r>
              <a:rPr lang="ru-RU" sz="1000" spc="-25" dirty="0" err="1">
                <a:solidFill>
                  <a:prstClr val="black"/>
                </a:solidFill>
                <a:latin typeface="Arial"/>
                <a:cs typeface="Arial"/>
              </a:rPr>
              <a:t>г</a:t>
            </a:r>
            <a:r>
              <a:rPr lang="ru-RU" sz="1000" dirty="0" err="1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lang="ru-RU" sz="10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ru-RU" sz="1000" spc="11" dirty="0">
                <a:solidFill>
                  <a:prstClr val="black"/>
                </a:solidFill>
                <a:latin typeface="Arial"/>
                <a:cs typeface="Arial"/>
              </a:rPr>
              <a:t>к</a:t>
            </a:r>
            <a:r>
              <a:rPr lang="ru-RU" sz="1000" dirty="0">
                <a:solidFill>
                  <a:prstClr val="black"/>
                </a:solidFill>
                <a:latin typeface="Arial"/>
                <a:cs typeface="Arial"/>
              </a:rPr>
              <a:t>ласса</a:t>
            </a:r>
          </a:p>
          <a:p>
            <a:pPr marL="5775" algn="ctr" defTabSz="415715" fontAlgn="auto">
              <a:spcBef>
                <a:spcPts val="0"/>
              </a:spcBef>
              <a:spcAft>
                <a:spcPts val="0"/>
              </a:spcAft>
              <a:defRPr/>
            </a:pP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604450" y="3878260"/>
            <a:ext cx="1959635" cy="228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marR="5775" indent="574498" defTabSz="415715" fontAlgn="auto">
              <a:spcBef>
                <a:spcPts val="0"/>
              </a:spcBef>
              <a:spcAft>
                <a:spcPts val="0"/>
              </a:spcAft>
              <a:defRPr/>
            </a:pP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15515" y="3057801"/>
            <a:ext cx="1708940" cy="163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defTabSz="415715" fontAlgn="auto">
              <a:spcBef>
                <a:spcPts val="0"/>
              </a:spcBef>
              <a:spcAft>
                <a:spcPts val="0"/>
              </a:spcAft>
              <a:defRPr/>
            </a:pP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80113" y="2812055"/>
            <a:ext cx="617494" cy="184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b="1" spc="-9" dirty="0">
                <a:solidFill>
                  <a:prstClr val="black"/>
                </a:solidFill>
                <a:latin typeface="Arial"/>
                <a:cs typeface="Arial"/>
              </a:rPr>
              <a:t>25</a:t>
            </a:r>
            <a:r>
              <a:rPr sz="1200" b="1" spc="-7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2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prstClr val="black"/>
                </a:solidFill>
                <a:latin typeface="Arial"/>
                <a:cs typeface="Arial"/>
              </a:rPr>
              <a:t>м</a:t>
            </a:r>
            <a:r>
              <a:rPr sz="1200" spc="-9" dirty="0">
                <a:solidFill>
                  <a:prstClr val="black"/>
                </a:solidFill>
                <a:latin typeface="Arial"/>
                <a:cs typeface="Arial"/>
              </a:rPr>
              <a:t>л</a:t>
            </a:r>
            <a:r>
              <a:rPr sz="1200" spc="-5" dirty="0">
                <a:solidFill>
                  <a:prstClr val="black"/>
                </a:solidFill>
                <a:latin typeface="Arial"/>
                <a:cs typeface="Arial"/>
              </a:rPr>
              <a:t>н.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880451" y="3774899"/>
            <a:ext cx="540957" cy="184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b="1" spc="-9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r>
              <a:rPr sz="1200" b="1" spc="-7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200" b="1" spc="4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prstClr val="black"/>
                </a:solidFill>
                <a:latin typeface="Arial"/>
                <a:cs typeface="Arial"/>
              </a:rPr>
              <a:t>м</a:t>
            </a:r>
            <a:r>
              <a:rPr sz="1200" spc="-9" dirty="0">
                <a:solidFill>
                  <a:prstClr val="black"/>
                </a:solidFill>
                <a:latin typeface="Arial"/>
                <a:cs typeface="Arial"/>
              </a:rPr>
              <a:t>л</a:t>
            </a:r>
            <a:r>
              <a:rPr sz="1200" spc="-5" dirty="0">
                <a:solidFill>
                  <a:prstClr val="black"/>
                </a:solidFill>
                <a:latin typeface="Arial"/>
                <a:cs typeface="Arial"/>
              </a:rPr>
              <a:t>н.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880451" y="4212346"/>
            <a:ext cx="540957" cy="184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b="1" spc="-9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r>
              <a:rPr sz="1200" b="1" spc="-7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200" b="1" spc="4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prstClr val="black"/>
                </a:solidFill>
                <a:latin typeface="Arial"/>
                <a:cs typeface="Arial"/>
              </a:rPr>
              <a:t>м</a:t>
            </a:r>
            <a:r>
              <a:rPr sz="1200" spc="-9" dirty="0">
                <a:solidFill>
                  <a:prstClr val="black"/>
                </a:solidFill>
                <a:latin typeface="Arial"/>
                <a:cs typeface="Arial"/>
              </a:rPr>
              <a:t>л</a:t>
            </a:r>
            <a:r>
              <a:rPr sz="1200" spc="-5" dirty="0">
                <a:solidFill>
                  <a:prstClr val="black"/>
                </a:solidFill>
                <a:latin typeface="Arial"/>
                <a:cs typeface="Arial"/>
              </a:rPr>
              <a:t>н.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863557" y="1511066"/>
            <a:ext cx="650604" cy="184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spc="-7" dirty="0" smtClean="0">
                <a:solidFill>
                  <a:prstClr val="black"/>
                </a:solidFill>
                <a:latin typeface="Arial"/>
                <a:cs typeface="Arial"/>
              </a:rPr>
              <a:t>1,7</a:t>
            </a:r>
            <a:r>
              <a:rPr sz="1200" b="1" spc="-191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11" dirty="0" err="1">
                <a:solidFill>
                  <a:prstClr val="black"/>
                </a:solidFill>
                <a:latin typeface="Arial"/>
                <a:cs typeface="Arial"/>
              </a:rPr>
              <a:t>м</a:t>
            </a:r>
            <a:r>
              <a:rPr sz="1200" spc="-9" dirty="0" err="1">
                <a:solidFill>
                  <a:prstClr val="black"/>
                </a:solidFill>
                <a:latin typeface="Arial"/>
                <a:cs typeface="Arial"/>
              </a:rPr>
              <a:t>л</a:t>
            </a:r>
            <a:r>
              <a:rPr lang="ru-RU" sz="1200" spc="-5" dirty="0" err="1">
                <a:solidFill>
                  <a:prstClr val="black"/>
                </a:solidFill>
                <a:latin typeface="Arial"/>
                <a:cs typeface="Arial"/>
              </a:rPr>
              <a:t>рд</a:t>
            </a:r>
            <a:r>
              <a:rPr sz="12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827977" y="2800809"/>
            <a:ext cx="261381" cy="184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b="1" spc="-9" dirty="0">
                <a:solidFill>
                  <a:prstClr val="black"/>
                </a:solidFill>
                <a:latin typeface="Arial"/>
                <a:cs typeface="Arial"/>
              </a:rPr>
              <a:t>20</a:t>
            </a:r>
            <a:r>
              <a:rPr sz="1200" b="1" spc="-7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378713" y="2841801"/>
            <a:ext cx="1101266" cy="163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 spc="-32" dirty="0">
                <a:solidFill>
                  <a:prstClr val="black"/>
                </a:solidFill>
                <a:latin typeface="Arial"/>
                <a:cs typeface="Arial"/>
              </a:rPr>
              <a:t>Россия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1000" b="1" spc="-6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b="1" spc="-32" dirty="0">
                <a:solidFill>
                  <a:prstClr val="black"/>
                </a:solidFill>
                <a:latin typeface="Arial"/>
                <a:cs typeface="Arial"/>
              </a:rPr>
              <a:t>Чу</a:t>
            </a:r>
            <a:r>
              <a:rPr sz="1000" b="1" spc="-48" dirty="0">
                <a:solidFill>
                  <a:prstClr val="black"/>
                </a:solidFill>
                <a:latin typeface="Arial"/>
                <a:cs typeface="Arial"/>
              </a:rPr>
              <a:t>в</a:t>
            </a:r>
            <a:r>
              <a:rPr sz="1000" b="1" spc="-32" dirty="0">
                <a:solidFill>
                  <a:prstClr val="black"/>
                </a:solidFill>
                <a:latin typeface="Arial"/>
                <a:cs typeface="Arial"/>
              </a:rPr>
              <a:t>аш</a:t>
            </a:r>
            <a:r>
              <a:rPr sz="1000" b="1" spc="-34" dirty="0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я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43970" y="2841801"/>
            <a:ext cx="76248" cy="14345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900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384646" y="3276292"/>
            <a:ext cx="2105777" cy="32644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defTabSz="415715" fontAlgn="auto">
              <a:lnSpc>
                <a:spcPts val="130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b="1" spc="-14" dirty="0">
                <a:solidFill>
                  <a:prstClr val="black"/>
                </a:solidFill>
                <a:latin typeface="Arial"/>
                <a:cs typeface="Arial"/>
              </a:rPr>
              <a:t>ОО</a:t>
            </a:r>
            <a:r>
              <a:rPr sz="1200" b="1" spc="-11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415715" fontAlgn="auto">
              <a:lnSpc>
                <a:spcPts val="10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spc="-10" baseline="-7478" dirty="0">
                <a:solidFill>
                  <a:prstClr val="black"/>
                </a:solidFill>
                <a:latin typeface="Arial"/>
                <a:cs typeface="Arial"/>
              </a:rPr>
              <a:t>«</a:t>
            </a:r>
            <a:r>
              <a:rPr sz="1200" b="1" spc="-11" dirty="0">
                <a:solidFill>
                  <a:prstClr val="black"/>
                </a:solidFill>
                <a:latin typeface="Arial"/>
                <a:cs typeface="Arial"/>
              </a:rPr>
              <a:t>М</a:t>
            </a:r>
            <a:r>
              <a:rPr sz="1200" b="1" spc="-23" dirty="0">
                <a:solidFill>
                  <a:prstClr val="black"/>
                </a:solidFill>
                <a:latin typeface="Arial"/>
                <a:cs typeface="Arial"/>
              </a:rPr>
              <a:t>е</a:t>
            </a:r>
            <a:r>
              <a:rPr sz="1200" b="1" spc="-7" dirty="0">
                <a:solidFill>
                  <a:prstClr val="black"/>
                </a:solidFill>
                <a:latin typeface="Arial"/>
                <a:cs typeface="Arial"/>
              </a:rPr>
              <a:t>хтранс</a:t>
            </a:r>
            <a:r>
              <a:rPr sz="1200" b="1" spc="-25" dirty="0">
                <a:solidFill>
                  <a:prstClr val="black"/>
                </a:solidFill>
                <a:latin typeface="Arial"/>
                <a:cs typeface="Arial"/>
              </a:rPr>
              <a:t>м</a:t>
            </a:r>
            <a:r>
              <a:rPr sz="1200" b="1" spc="-9" dirty="0">
                <a:solidFill>
                  <a:prstClr val="black"/>
                </a:solidFill>
                <a:latin typeface="Arial"/>
                <a:cs typeface="Arial"/>
              </a:rPr>
              <a:t>онтаж</a:t>
            </a:r>
            <a:r>
              <a:rPr sz="1200" b="1" spc="-23" dirty="0">
                <a:solidFill>
                  <a:prstClr val="black"/>
                </a:solidFill>
                <a:latin typeface="Arial"/>
                <a:cs typeface="Arial"/>
              </a:rPr>
              <a:t>л</a:t>
            </a:r>
            <a:r>
              <a:rPr sz="1200" b="1" spc="-9" dirty="0">
                <a:solidFill>
                  <a:prstClr val="black"/>
                </a:solidFill>
                <a:latin typeface="Arial"/>
                <a:cs typeface="Arial"/>
              </a:rPr>
              <a:t>ог</a:t>
            </a:r>
            <a:r>
              <a:rPr sz="1200" b="1" spc="-11" dirty="0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sz="1200" b="1" spc="-7" dirty="0">
                <a:solidFill>
                  <a:prstClr val="black"/>
                </a:solidFill>
                <a:latin typeface="Arial"/>
                <a:cs typeface="Arial"/>
              </a:rPr>
              <a:t>ст</a:t>
            </a:r>
            <a:r>
              <a:rPr sz="1200" b="1" spc="-11" dirty="0">
                <a:solidFill>
                  <a:prstClr val="black"/>
                </a:solidFill>
                <a:latin typeface="Arial"/>
                <a:cs typeface="Arial"/>
              </a:rPr>
              <a:t>ик</a:t>
            </a:r>
            <a:r>
              <a:rPr b="1" spc="-10" baseline="-7478" dirty="0">
                <a:solidFill>
                  <a:prstClr val="black"/>
                </a:solidFill>
                <a:latin typeface="Arial"/>
                <a:cs typeface="Arial"/>
              </a:rPr>
              <a:t>»</a:t>
            </a:r>
            <a:endParaRPr baseline="-7478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677628" y="3275351"/>
            <a:ext cx="1694499" cy="30451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П</a:t>
            </a:r>
            <a:r>
              <a:rPr sz="1000" spc="-2" dirty="0">
                <a:solidFill>
                  <a:prstClr val="black"/>
                </a:solidFill>
                <a:latin typeface="Arial"/>
                <a:cs typeface="Arial"/>
              </a:rPr>
              <a:t>ро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sz="1000" spc="-2" dirty="0">
                <a:solidFill>
                  <a:prstClr val="black"/>
                </a:solidFill>
                <a:latin typeface="Arial"/>
                <a:cs typeface="Arial"/>
              </a:rPr>
              <a:t>з</a:t>
            </a:r>
            <a:r>
              <a:rPr sz="1000" spc="-11" dirty="0">
                <a:solidFill>
                  <a:prstClr val="black"/>
                </a:solidFill>
                <a:latin typeface="Arial"/>
                <a:cs typeface="Arial"/>
              </a:rPr>
              <a:t>в</a:t>
            </a:r>
            <a:r>
              <a:rPr sz="1000" spc="-27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дс</a:t>
            </a:r>
            <a:r>
              <a:rPr sz="1000" spc="-2" dirty="0">
                <a:solidFill>
                  <a:prstClr val="black"/>
                </a:solidFill>
                <a:latin typeface="Arial"/>
                <a:cs typeface="Arial"/>
              </a:rPr>
              <a:t>т</a:t>
            </a:r>
            <a:r>
              <a:rPr sz="1000" spc="-11" dirty="0">
                <a:solidFill>
                  <a:prstClr val="black"/>
                </a:solidFill>
                <a:latin typeface="Arial"/>
                <a:cs typeface="Arial"/>
              </a:rPr>
              <a:t>в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1000" spc="-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2" dirty="0">
                <a:solidFill>
                  <a:prstClr val="black"/>
                </a:solidFill>
                <a:latin typeface="Arial"/>
                <a:cs typeface="Arial"/>
              </a:rPr>
              <a:t>ре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ш</a:t>
            </a:r>
            <a:r>
              <a:rPr sz="1000" spc="-39" dirty="0">
                <a:solidFill>
                  <a:prstClr val="black"/>
                </a:solidFill>
                <a:latin typeface="Arial"/>
                <a:cs typeface="Arial"/>
              </a:rPr>
              <a:t>е</a:t>
            </a:r>
            <a:r>
              <a:rPr sz="1000" spc="-2" dirty="0">
                <a:solidFill>
                  <a:prstClr val="black"/>
                </a:solidFill>
                <a:latin typeface="Arial"/>
                <a:cs typeface="Arial"/>
              </a:rPr>
              <a:t>т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ч</a:t>
            </a:r>
            <a:r>
              <a:rPr sz="1000" spc="-27" dirty="0">
                <a:solidFill>
                  <a:prstClr val="black"/>
                </a:solidFill>
                <a:latin typeface="Arial"/>
                <a:cs typeface="Arial"/>
              </a:rPr>
              <a:t>а</a:t>
            </a:r>
            <a:r>
              <a:rPr sz="1000" spc="-14" dirty="0">
                <a:solidFill>
                  <a:prstClr val="black"/>
                </a:solidFill>
                <a:latin typeface="Arial"/>
                <a:cs typeface="Arial"/>
              </a:rPr>
              <a:t>т</a:t>
            </a:r>
            <a:r>
              <a:rPr sz="1000" spc="-2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1000" spc="-25" dirty="0">
                <a:solidFill>
                  <a:prstClr val="black"/>
                </a:solidFill>
                <a:latin typeface="Arial"/>
                <a:cs typeface="Arial"/>
              </a:rPr>
              <a:t>г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</a:p>
          <a:p>
            <a:pPr marL="635697" defTabSz="415715" fontAlgn="auto">
              <a:lnSpc>
                <a:spcPts val="110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000" spc="-2" dirty="0">
                <a:solidFill>
                  <a:prstClr val="black"/>
                </a:solidFill>
                <a:latin typeface="Arial"/>
                <a:cs typeface="Arial"/>
              </a:rPr>
              <a:t>на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с</a:t>
            </a:r>
            <a:r>
              <a:rPr sz="1000" spc="-2" dirty="0">
                <a:solidFill>
                  <a:prstClr val="black"/>
                </a:solidFill>
                <a:latin typeface="Arial"/>
                <a:cs typeface="Arial"/>
              </a:rPr>
              <a:t>т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ила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3822061" y="4212346"/>
            <a:ext cx="1532761" cy="2236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0460" marR="5775" indent="-454978"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Производство молочной продукции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3577448" y="1417331"/>
            <a:ext cx="1894858" cy="466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813" marR="5775" indent="-23813" algn="ctr"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"/>
                <a:cs typeface="Arial"/>
              </a:rPr>
              <a:t>Производство синтетической пряжи из сверхтонких волокон, ткани "Микрофибра" 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614978" y="3610268"/>
            <a:ext cx="1986784" cy="33308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marR="5775" algn="ctr"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Производство узловых деталей для нефтехимической промышленности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5880113" y="3297946"/>
            <a:ext cx="617494" cy="184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spc="-9" dirty="0" smtClean="0">
                <a:solidFill>
                  <a:prstClr val="black"/>
                </a:solidFill>
                <a:latin typeface="Arial"/>
                <a:cs typeface="Arial"/>
              </a:rPr>
              <a:t>500</a:t>
            </a:r>
            <a:r>
              <a:rPr sz="1200" b="1" spc="-7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prstClr val="black"/>
                </a:solidFill>
                <a:latin typeface="Arial"/>
                <a:cs typeface="Arial"/>
              </a:rPr>
              <a:t>м</a:t>
            </a:r>
            <a:r>
              <a:rPr sz="1200" spc="-9" dirty="0">
                <a:solidFill>
                  <a:prstClr val="black"/>
                </a:solidFill>
                <a:latin typeface="Arial"/>
                <a:cs typeface="Arial"/>
              </a:rPr>
              <a:t>л</a:t>
            </a:r>
            <a:r>
              <a:rPr sz="1200" spc="-5" dirty="0">
                <a:solidFill>
                  <a:prstClr val="black"/>
                </a:solidFill>
                <a:latin typeface="Arial"/>
                <a:cs typeface="Arial"/>
              </a:rPr>
              <a:t>н.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874095" y="3297946"/>
            <a:ext cx="178201" cy="184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spc="-9" dirty="0" smtClean="0">
                <a:solidFill>
                  <a:prstClr val="black"/>
                </a:solidFill>
                <a:latin typeface="Arial"/>
                <a:cs typeface="Arial"/>
              </a:rPr>
              <a:t>30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869566" y="3774899"/>
            <a:ext cx="178201" cy="184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b="1" spc="-7" dirty="0">
                <a:solidFill>
                  <a:prstClr val="black"/>
                </a:solidFill>
                <a:latin typeface="Arial"/>
                <a:cs typeface="Arial"/>
              </a:rPr>
              <a:t>30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839808" y="1525359"/>
            <a:ext cx="348037" cy="15407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spc="-7" dirty="0">
                <a:solidFill>
                  <a:prstClr val="black"/>
                </a:solidFill>
                <a:latin typeface="Arial"/>
                <a:cs typeface="Arial"/>
              </a:rPr>
              <a:t>10</a:t>
            </a:r>
            <a:r>
              <a:rPr sz="1200" b="1" spc="-7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869565" y="4221289"/>
            <a:ext cx="178201" cy="184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b="1" spc="-7" dirty="0">
                <a:solidFill>
                  <a:prstClr val="black"/>
                </a:solidFill>
                <a:latin typeface="Arial"/>
                <a:cs typeface="Arial"/>
              </a:rPr>
              <a:t>80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387890" y="3311266"/>
            <a:ext cx="1167116" cy="163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 spc="-32" dirty="0">
                <a:solidFill>
                  <a:prstClr val="black"/>
                </a:solidFill>
                <a:latin typeface="Arial"/>
                <a:cs typeface="Arial"/>
              </a:rPr>
              <a:t>Россия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1000" b="1" spc="-6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b="1" spc="-32" dirty="0">
                <a:solidFill>
                  <a:prstClr val="black"/>
                </a:solidFill>
                <a:latin typeface="Arial"/>
                <a:cs typeface="Arial"/>
              </a:rPr>
              <a:t>Татарстан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43970" y="3318439"/>
            <a:ext cx="76248" cy="14345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900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597257" y="3760886"/>
            <a:ext cx="1420076" cy="17901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b="1" dirty="0">
                <a:solidFill>
                  <a:prstClr val="black"/>
                </a:solidFill>
                <a:latin typeface="Arial"/>
                <a:cs typeface="Arial"/>
              </a:rPr>
              <a:t>ООО «МЕТАКАМ»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387890" y="3795393"/>
            <a:ext cx="1167116" cy="163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b="1" spc="-32" dirty="0">
                <a:solidFill>
                  <a:prstClr val="black"/>
                </a:solidFill>
                <a:latin typeface="Arial"/>
                <a:cs typeface="Arial"/>
              </a:rPr>
              <a:t>Россия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1000" b="1" spc="-6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b="1" spc="-32" dirty="0">
                <a:solidFill>
                  <a:prstClr val="black"/>
                </a:solidFill>
                <a:latin typeface="Arial"/>
                <a:cs typeface="Arial"/>
              </a:rPr>
              <a:t>Татарстан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43970" y="3807556"/>
            <a:ext cx="76248" cy="14345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900" dirty="0">
                <a:solidFill>
                  <a:prstClr val="black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538004" y="4174301"/>
            <a:ext cx="1615074" cy="297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marR="5775" indent="19055" defTabSz="415715" fontAlgn="auto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b="1" spc="-14" dirty="0">
                <a:solidFill>
                  <a:prstClr val="black"/>
                </a:solidFill>
                <a:latin typeface="Arial"/>
                <a:cs typeface="Arial"/>
              </a:rPr>
              <a:t>ОО</a:t>
            </a:r>
            <a:r>
              <a:rPr sz="1200" b="1" spc="-11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1200" b="1" spc="-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b="1" spc="-9" dirty="0">
                <a:solidFill>
                  <a:prstClr val="black"/>
                </a:solidFill>
                <a:latin typeface="Arial"/>
                <a:cs typeface="Arial"/>
              </a:rPr>
              <a:t>«Н</a:t>
            </a:r>
            <a:r>
              <a:rPr sz="1200" b="1" spc="-11" dirty="0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sz="1200" b="1" spc="-9" dirty="0">
                <a:solidFill>
                  <a:prstClr val="black"/>
                </a:solidFill>
                <a:latin typeface="Arial"/>
                <a:cs typeface="Arial"/>
              </a:rPr>
              <a:t>жнека</a:t>
            </a:r>
            <a:r>
              <a:rPr sz="1200" b="1" spc="-25" dirty="0">
                <a:solidFill>
                  <a:prstClr val="black"/>
                </a:solidFill>
                <a:latin typeface="Arial"/>
                <a:cs typeface="Arial"/>
              </a:rPr>
              <a:t>м</a:t>
            </a:r>
            <a:r>
              <a:rPr sz="1200" b="1" spc="-7" dirty="0">
                <a:solidFill>
                  <a:prstClr val="black"/>
                </a:solidFill>
                <a:latin typeface="Arial"/>
                <a:cs typeface="Arial"/>
              </a:rPr>
              <a:t>ск</a:t>
            </a:r>
            <a:r>
              <a:rPr sz="1200" b="1" spc="-11" dirty="0">
                <a:solidFill>
                  <a:prstClr val="black"/>
                </a:solidFill>
                <a:latin typeface="Arial"/>
                <a:cs typeface="Arial"/>
              </a:rPr>
              <a:t>и</a:t>
            </a:r>
            <a:r>
              <a:rPr sz="1200" b="1" spc="-9" dirty="0">
                <a:solidFill>
                  <a:prstClr val="black"/>
                </a:solidFill>
                <a:latin typeface="Arial"/>
                <a:cs typeface="Arial"/>
              </a:rPr>
              <a:t>й</a:t>
            </a:r>
            <a:r>
              <a:rPr sz="12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prstClr val="black"/>
                </a:solidFill>
                <a:latin typeface="Arial"/>
                <a:cs typeface="Arial"/>
              </a:rPr>
              <a:t>м</a:t>
            </a:r>
            <a:r>
              <a:rPr sz="1200" b="1" spc="-39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1200" b="1" spc="-23" dirty="0">
                <a:solidFill>
                  <a:prstClr val="black"/>
                </a:solidFill>
                <a:latin typeface="Arial"/>
                <a:cs typeface="Arial"/>
              </a:rPr>
              <a:t>л</a:t>
            </a:r>
            <a:r>
              <a:rPr sz="1200" b="1" spc="-39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1200" b="1" spc="-9" dirty="0">
                <a:solidFill>
                  <a:prstClr val="black"/>
                </a:solidFill>
                <a:latin typeface="Arial"/>
                <a:cs typeface="Arial"/>
              </a:rPr>
              <a:t>чный</a:t>
            </a:r>
            <a:r>
              <a:rPr sz="1200" b="1" spc="-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b="1" spc="-23" dirty="0">
                <a:solidFill>
                  <a:prstClr val="black"/>
                </a:solidFill>
                <a:latin typeface="Arial"/>
                <a:cs typeface="Arial"/>
              </a:rPr>
              <a:t>к</a:t>
            </a:r>
            <a:r>
              <a:rPr sz="1200" b="1" spc="-27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1200" b="1" spc="-25" dirty="0">
                <a:solidFill>
                  <a:prstClr val="black"/>
                </a:solidFill>
                <a:latin typeface="Arial"/>
                <a:cs typeface="Arial"/>
              </a:rPr>
              <a:t>м</a:t>
            </a:r>
            <a:r>
              <a:rPr sz="1200" b="1" spc="-11" dirty="0">
                <a:solidFill>
                  <a:prstClr val="black"/>
                </a:solidFill>
                <a:latin typeface="Arial"/>
                <a:cs typeface="Arial"/>
              </a:rPr>
              <a:t>би</a:t>
            </a:r>
            <a:r>
              <a:rPr sz="1200" b="1" spc="-7" dirty="0">
                <a:solidFill>
                  <a:prstClr val="black"/>
                </a:solidFill>
                <a:latin typeface="Arial"/>
                <a:cs typeface="Arial"/>
              </a:rPr>
              <a:t>нат»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388348" y="4221289"/>
            <a:ext cx="1234739" cy="14345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defTabSz="415715" fontAlgn="auto">
              <a:spcBef>
                <a:spcPts val="0"/>
              </a:spcBef>
              <a:spcAft>
                <a:spcPts val="0"/>
              </a:spcAft>
              <a:tabLst>
                <a:tab pos="558906" algn="l"/>
              </a:tabLst>
              <a:defRPr/>
            </a:pPr>
            <a:r>
              <a:rPr sz="1000" b="1" spc="-32" dirty="0" err="1">
                <a:solidFill>
                  <a:prstClr val="black"/>
                </a:solidFill>
                <a:latin typeface="Arial"/>
                <a:cs typeface="Arial"/>
              </a:rPr>
              <a:t>Россия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ru-RU" sz="1000" b="1" spc="-32" dirty="0">
                <a:solidFill>
                  <a:prstClr val="black"/>
                </a:solidFill>
                <a:latin typeface="Arial"/>
                <a:cs typeface="Arial"/>
              </a:rPr>
              <a:t> Самара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043608" y="4292587"/>
            <a:ext cx="76248" cy="14345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900" dirty="0">
                <a:solidFill>
                  <a:prstClr val="black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1283019" y="1514571"/>
            <a:ext cx="1936366" cy="26509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algn="ctr"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b="1" spc="-14" dirty="0">
                <a:solidFill>
                  <a:prstClr val="black"/>
                </a:solidFill>
                <a:latin typeface="Arial"/>
                <a:cs typeface="Arial"/>
              </a:rPr>
              <a:t>ОО</a:t>
            </a:r>
            <a:r>
              <a:rPr sz="1200" b="1" spc="-11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1200" b="1" spc="-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b="1" spc="-9" dirty="0">
                <a:solidFill>
                  <a:prstClr val="black"/>
                </a:solidFill>
                <a:latin typeface="Arial"/>
                <a:cs typeface="Arial"/>
              </a:rPr>
              <a:t>«</a:t>
            </a:r>
            <a:r>
              <a:rPr lang="ru-RU" sz="1200" b="1" spc="-9" dirty="0">
                <a:solidFill>
                  <a:prstClr val="black"/>
                </a:solidFill>
                <a:latin typeface="Arial"/>
                <a:cs typeface="Arial"/>
              </a:rPr>
              <a:t>Микрофибра</a:t>
            </a:r>
            <a:r>
              <a:rPr sz="1200" b="1" spc="-7" dirty="0">
                <a:solidFill>
                  <a:prstClr val="black"/>
                </a:solidFill>
                <a:latin typeface="Arial"/>
                <a:cs typeface="Arial"/>
              </a:rPr>
              <a:t>»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439655" y="1530675"/>
            <a:ext cx="1167116" cy="163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spc="-32" dirty="0">
                <a:solidFill>
                  <a:prstClr val="black"/>
                </a:solidFill>
                <a:latin typeface="Arial"/>
                <a:cs typeface="Arial"/>
              </a:rPr>
              <a:t>Испания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2" y="774913"/>
            <a:ext cx="946049" cy="66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Прямоугольник 66"/>
          <p:cNvSpPr/>
          <p:nvPr/>
        </p:nvSpPr>
        <p:spPr>
          <a:xfrm>
            <a:off x="1196857" y="373027"/>
            <a:ext cx="7812000" cy="32400"/>
          </a:xfrm>
          <a:prstGeom prst="rect">
            <a:avLst/>
          </a:prstGeom>
          <a:solidFill>
            <a:srgbClr val="9A2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1196857" y="471822"/>
            <a:ext cx="7747805" cy="45719"/>
          </a:xfrm>
          <a:prstGeom prst="rect">
            <a:avLst/>
          </a:prstGeom>
          <a:solidFill>
            <a:srgbClr val="9A2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pic>
        <p:nvPicPr>
          <p:cNvPr id="70" name="Picture 4" descr="D:\Pictures\Рисунок2 копия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31" y="135743"/>
            <a:ext cx="441526" cy="56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3" descr="D:\Pictures\gerb_rt рубин коп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4" y="123478"/>
            <a:ext cx="574685" cy="58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object 12"/>
          <p:cNvSpPr/>
          <p:nvPr/>
        </p:nvSpPr>
        <p:spPr>
          <a:xfrm>
            <a:off x="1053553" y="4587974"/>
            <a:ext cx="7663801" cy="0"/>
          </a:xfrm>
          <a:custGeom>
            <a:avLst/>
            <a:gdLst/>
            <a:ahLst/>
            <a:cxnLst/>
            <a:rect l="l" t="t" r="r" b="b"/>
            <a:pathLst>
              <a:path w="16849717">
                <a:moveTo>
                  <a:pt x="0" y="0"/>
                </a:moveTo>
                <a:lnTo>
                  <a:pt x="16849717" y="0"/>
                </a:lnTo>
              </a:path>
            </a:pathLst>
          </a:custGeom>
          <a:ln w="915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415715" fontAlgn="auto">
              <a:spcBef>
                <a:spcPts val="0"/>
              </a:spcBef>
              <a:spcAft>
                <a:spcPts val="0"/>
              </a:spcAft>
              <a:defRPr/>
            </a:pPr>
            <a:endParaRPr sz="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5" name="object 37"/>
          <p:cNvSpPr txBox="1"/>
          <p:nvPr/>
        </p:nvSpPr>
        <p:spPr>
          <a:xfrm>
            <a:off x="5880451" y="4719407"/>
            <a:ext cx="735886" cy="1519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spc="-9" dirty="0" smtClean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z="1200" b="1" spc="-9" dirty="0" smtClean="0">
                <a:solidFill>
                  <a:prstClr val="black"/>
                </a:solidFill>
                <a:latin typeface="Arial"/>
                <a:cs typeface="Arial"/>
              </a:rPr>
              <a:t>5</a:t>
            </a:r>
            <a:r>
              <a:rPr sz="1200" b="1" spc="-7" dirty="0" smtClean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200" b="1" spc="48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11" dirty="0">
                <a:solidFill>
                  <a:prstClr val="black"/>
                </a:solidFill>
                <a:latin typeface="Arial"/>
                <a:cs typeface="Arial"/>
              </a:rPr>
              <a:t>м</a:t>
            </a:r>
            <a:r>
              <a:rPr sz="1200" spc="-9" dirty="0">
                <a:solidFill>
                  <a:prstClr val="black"/>
                </a:solidFill>
                <a:latin typeface="Arial"/>
                <a:cs typeface="Arial"/>
              </a:rPr>
              <a:t>л</a:t>
            </a:r>
            <a:r>
              <a:rPr sz="1200" spc="-5" dirty="0">
                <a:solidFill>
                  <a:prstClr val="black"/>
                </a:solidFill>
                <a:latin typeface="Arial"/>
                <a:cs typeface="Arial"/>
              </a:rPr>
              <a:t>н.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6" name="object 44"/>
          <p:cNvSpPr txBox="1"/>
          <p:nvPr/>
        </p:nvSpPr>
        <p:spPr>
          <a:xfrm>
            <a:off x="3651658" y="4724321"/>
            <a:ext cx="1950104" cy="2236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0460" marR="5775" indent="-454978"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dirty="0" err="1">
                <a:solidFill>
                  <a:prstClr val="black"/>
                </a:solidFill>
                <a:latin typeface="Arial"/>
                <a:cs typeface="Arial"/>
              </a:rPr>
              <a:t>Производство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ru-RU" sz="1000" dirty="0" err="1" smtClean="0">
                <a:solidFill>
                  <a:prstClr val="black"/>
                </a:solidFill>
                <a:latin typeface="Arial"/>
                <a:cs typeface="Arial"/>
              </a:rPr>
              <a:t>автокомпонентов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9" name="object 51"/>
          <p:cNvSpPr txBox="1"/>
          <p:nvPr/>
        </p:nvSpPr>
        <p:spPr>
          <a:xfrm>
            <a:off x="6869565" y="4691567"/>
            <a:ext cx="178201" cy="1844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spc="-7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r>
              <a:rPr sz="1200" b="1" spc="-7" dirty="0" smtClean="0">
                <a:solidFill>
                  <a:prstClr val="black"/>
                </a:solidFill>
                <a:latin typeface="Arial"/>
                <a:cs typeface="Arial"/>
              </a:rPr>
              <a:t>0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2" name="object 57"/>
          <p:cNvSpPr txBox="1"/>
          <p:nvPr/>
        </p:nvSpPr>
        <p:spPr>
          <a:xfrm>
            <a:off x="1538004" y="4722727"/>
            <a:ext cx="1809860" cy="297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marR="5775" indent="19055" defTabSz="415715" fontAlgn="auto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b="1" spc="-14" dirty="0">
                <a:solidFill>
                  <a:prstClr val="black"/>
                </a:solidFill>
                <a:latin typeface="Arial"/>
                <a:cs typeface="Arial"/>
              </a:rPr>
              <a:t>ОО</a:t>
            </a:r>
            <a:r>
              <a:rPr sz="1200" b="1" spc="-11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sz="1200" b="1" spc="-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b="1" spc="-9" dirty="0" smtClean="0">
                <a:solidFill>
                  <a:prstClr val="black"/>
                </a:solidFill>
                <a:latin typeface="Arial"/>
                <a:cs typeface="Arial"/>
              </a:rPr>
              <a:t>«</a:t>
            </a:r>
            <a:r>
              <a:rPr lang="ru-RU" sz="1200" b="1" spc="-9" dirty="0" err="1">
                <a:solidFill>
                  <a:prstClr val="black"/>
                </a:solidFill>
                <a:latin typeface="Arial"/>
                <a:cs typeface="Arial"/>
              </a:rPr>
              <a:t>ПромТехСнаб</a:t>
            </a:r>
            <a:r>
              <a:rPr sz="1200" b="1" spc="-7" dirty="0" smtClean="0">
                <a:solidFill>
                  <a:prstClr val="black"/>
                </a:solidFill>
                <a:latin typeface="Arial"/>
                <a:cs typeface="Arial"/>
              </a:rPr>
              <a:t>»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3" name="object 58"/>
          <p:cNvSpPr txBox="1"/>
          <p:nvPr/>
        </p:nvSpPr>
        <p:spPr>
          <a:xfrm>
            <a:off x="7388348" y="4732554"/>
            <a:ext cx="1234739" cy="14345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defTabSz="415715" fontAlgn="auto">
              <a:spcBef>
                <a:spcPts val="0"/>
              </a:spcBef>
              <a:spcAft>
                <a:spcPts val="0"/>
              </a:spcAft>
              <a:tabLst>
                <a:tab pos="558906" algn="l"/>
              </a:tabLst>
              <a:defRPr/>
            </a:pPr>
            <a:r>
              <a:rPr sz="1000" b="1" spc="-32" dirty="0" err="1">
                <a:solidFill>
                  <a:prstClr val="black"/>
                </a:solidFill>
                <a:latin typeface="Arial"/>
                <a:cs typeface="Arial"/>
              </a:rPr>
              <a:t>Россия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lang="ru-RU" sz="1000" b="1" spc="-3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ru-RU" sz="1000" b="1" spc="-32" dirty="0" smtClean="0">
                <a:solidFill>
                  <a:prstClr val="black"/>
                </a:solidFill>
                <a:latin typeface="Arial"/>
                <a:cs typeface="Arial"/>
              </a:rPr>
              <a:t>Татарстан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4" name="object 59"/>
          <p:cNvSpPr txBox="1"/>
          <p:nvPr/>
        </p:nvSpPr>
        <p:spPr>
          <a:xfrm>
            <a:off x="1043608" y="4744421"/>
            <a:ext cx="76248" cy="14345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775" defTabSz="4157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 smtClean="0">
                <a:solidFill>
                  <a:prstClr val="black"/>
                </a:solidFill>
                <a:latin typeface="Arial"/>
                <a:cs typeface="Arial"/>
              </a:rPr>
              <a:t>8</a:t>
            </a:r>
            <a:endParaRPr sz="9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673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97564"/>
            <a:ext cx="8229600" cy="97210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kern="1200" dirty="0">
                <a:solidFill>
                  <a:srgbClr val="4B1924"/>
                </a:solidFill>
                <a:latin typeface="Arial" charset="0"/>
                <a:cs typeface="Arial" charset="0"/>
              </a:rPr>
              <a:t>МЕТШИН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kern="1200" dirty="0">
                <a:solidFill>
                  <a:srgbClr val="4B1924"/>
                </a:solidFill>
                <a:latin typeface="Arial" charset="0"/>
                <a:cs typeface="Arial" charset="0"/>
              </a:rPr>
              <a:t>Айдар </a:t>
            </a:r>
            <a:r>
              <a:rPr lang="ru-RU" sz="2800" b="1" kern="1200" dirty="0" err="1">
                <a:solidFill>
                  <a:srgbClr val="4B1924"/>
                </a:solidFill>
                <a:latin typeface="Arial" charset="0"/>
                <a:cs typeface="Arial" charset="0"/>
              </a:rPr>
              <a:t>Раисович</a:t>
            </a:r>
            <a:endParaRPr lang="ru-RU" sz="2800" b="1" kern="1200" dirty="0">
              <a:solidFill>
                <a:srgbClr val="4B1924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-23026" y="1851670"/>
            <a:ext cx="91440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000" dirty="0">
                <a:solidFill>
                  <a:srgbClr val="4B1924"/>
                </a:solidFill>
                <a:cs typeface="Arial" charset="0"/>
              </a:rPr>
              <a:t>Глава Нижнекамского муниципального </a:t>
            </a:r>
            <a:r>
              <a:rPr lang="ru-RU" sz="2000" dirty="0" smtClean="0">
                <a:solidFill>
                  <a:srgbClr val="4B1924"/>
                </a:solidFill>
                <a:cs typeface="Arial" charset="0"/>
              </a:rPr>
              <a:t>района</a:t>
            </a:r>
          </a:p>
          <a:p>
            <a:pPr marL="0" indent="0" algn="ctr">
              <a:buFontTx/>
              <a:buNone/>
            </a:pPr>
            <a:r>
              <a:rPr lang="ru-RU" sz="2000" dirty="0" smtClean="0">
                <a:solidFill>
                  <a:srgbClr val="4B1924"/>
                </a:solidFill>
                <a:cs typeface="Arial" charset="0"/>
              </a:rPr>
              <a:t>Республики Татарстан</a:t>
            </a:r>
            <a:endParaRPr lang="ru-RU" sz="2000" dirty="0">
              <a:solidFill>
                <a:srgbClr val="4B1924"/>
              </a:solidFill>
              <a:cs typeface="Arial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516738" y="2895786"/>
            <a:ext cx="8229600" cy="97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altLang="ru-RU" sz="2800" b="1" dirty="0">
                <a:solidFill>
                  <a:srgbClr val="4B1924"/>
                </a:solidFill>
                <a:cs typeface="Arial" charset="0"/>
              </a:rPr>
              <a:t>МЕТШИН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altLang="ru-RU" sz="2800" b="1" dirty="0">
                <a:solidFill>
                  <a:srgbClr val="4B1924"/>
                </a:solidFill>
                <a:cs typeface="Arial" charset="0"/>
              </a:rPr>
              <a:t>Айдар </a:t>
            </a:r>
            <a:r>
              <a:rPr lang="ru-RU" altLang="ru-RU" sz="2800" b="1" dirty="0" err="1">
                <a:solidFill>
                  <a:srgbClr val="4B1924"/>
                </a:solidFill>
                <a:cs typeface="Arial" charset="0"/>
              </a:rPr>
              <a:t>Рәис</a:t>
            </a:r>
            <a:r>
              <a:rPr lang="ru-RU" altLang="ru-RU" sz="2800" b="1" dirty="0">
                <a:solidFill>
                  <a:srgbClr val="4B1924"/>
                </a:solidFill>
                <a:cs typeface="Arial" charset="0"/>
              </a:rPr>
              <a:t> </a:t>
            </a:r>
            <a:r>
              <a:rPr lang="ru-RU" altLang="ru-RU" sz="2800" b="1" dirty="0" err="1">
                <a:solidFill>
                  <a:srgbClr val="4B1924"/>
                </a:solidFill>
                <a:cs typeface="Arial" charset="0"/>
              </a:rPr>
              <a:t>улы</a:t>
            </a:r>
            <a:endParaRPr lang="ru-RU" sz="2800" b="1" dirty="0">
              <a:solidFill>
                <a:srgbClr val="4B1924"/>
              </a:solidFill>
              <a:cs typeface="Arial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36512" y="3903090"/>
            <a:ext cx="9144000" cy="102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1007913" eaLnBrk="1" hangingPunct="1">
              <a:buFontTx/>
              <a:buNone/>
            </a:pPr>
            <a:r>
              <a:rPr lang="ru-RU" altLang="ru-RU" sz="2000" dirty="0">
                <a:solidFill>
                  <a:srgbClr val="4B1924"/>
                </a:solidFill>
                <a:cs typeface="Arial" charset="0"/>
              </a:rPr>
              <a:t>Татарстан </a:t>
            </a:r>
            <a:r>
              <a:rPr lang="ru-RU" altLang="ru-RU" sz="2000" dirty="0" err="1">
                <a:solidFill>
                  <a:srgbClr val="4B1924"/>
                </a:solidFill>
                <a:cs typeface="Arial" charset="0"/>
              </a:rPr>
              <a:t>Республикасы</a:t>
            </a:r>
            <a:r>
              <a:rPr lang="ru-RU" altLang="ru-RU" sz="2000" dirty="0">
                <a:solidFill>
                  <a:srgbClr val="4B1924"/>
                </a:solidFill>
                <a:cs typeface="Arial" charset="0"/>
              </a:rPr>
              <a:t> </a:t>
            </a:r>
            <a:r>
              <a:rPr lang="ru-RU" altLang="ru-RU" sz="2000" dirty="0" err="1">
                <a:solidFill>
                  <a:srgbClr val="4B1924"/>
                </a:solidFill>
                <a:cs typeface="Arial" charset="0"/>
              </a:rPr>
              <a:t>Түбән</a:t>
            </a:r>
            <a:r>
              <a:rPr lang="ru-RU" altLang="ru-RU" sz="2000" dirty="0">
                <a:solidFill>
                  <a:srgbClr val="4B1924"/>
                </a:solidFill>
                <a:cs typeface="Arial" charset="0"/>
              </a:rPr>
              <a:t> Кама</a:t>
            </a:r>
          </a:p>
          <a:p>
            <a:pPr marL="0" indent="0" algn="ctr" defTabSz="1007913" eaLnBrk="1" hangingPunct="1">
              <a:buFontTx/>
              <a:buNone/>
            </a:pPr>
            <a:r>
              <a:rPr lang="ru-RU" altLang="ru-RU" sz="2000" dirty="0" err="1">
                <a:solidFill>
                  <a:srgbClr val="4B1924"/>
                </a:solidFill>
                <a:cs typeface="Arial" charset="0"/>
              </a:rPr>
              <a:t>муниципаль</a:t>
            </a:r>
            <a:r>
              <a:rPr lang="ru-RU" altLang="ru-RU" sz="2000" dirty="0">
                <a:solidFill>
                  <a:srgbClr val="4B1924"/>
                </a:solidFill>
                <a:cs typeface="Arial" charset="0"/>
              </a:rPr>
              <a:t> районы </a:t>
            </a:r>
            <a:r>
              <a:rPr lang="ru-RU" altLang="ru-RU" sz="2000" dirty="0" err="1">
                <a:solidFill>
                  <a:srgbClr val="4B1924"/>
                </a:solidFill>
                <a:cs typeface="Arial" charset="0"/>
              </a:rPr>
              <a:t>Башлыгы</a:t>
            </a:r>
            <a:endParaRPr lang="ru-RU" altLang="ru-RU" sz="2000" dirty="0">
              <a:solidFill>
                <a:srgbClr val="4B1924"/>
              </a:solidFill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96857" y="373027"/>
            <a:ext cx="7812000" cy="32400"/>
          </a:xfrm>
          <a:prstGeom prst="rect">
            <a:avLst/>
          </a:prstGeom>
          <a:solidFill>
            <a:srgbClr val="9A2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96857" y="471822"/>
            <a:ext cx="7747805" cy="45719"/>
          </a:xfrm>
          <a:prstGeom prst="rect">
            <a:avLst/>
          </a:prstGeom>
          <a:solidFill>
            <a:srgbClr val="9A2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11" name="Picture 4" descr="D:\Pictures\Рисунок2 копия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31" y="135743"/>
            <a:ext cx="441526" cy="56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Pictures\gerb_rt рубин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4" y="123478"/>
            <a:ext cx="574685" cy="58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377514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827584" y="65888"/>
            <a:ext cx="8215370" cy="27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7598" tIns="28802" rIns="57598" bIns="28802">
            <a:spAutoFit/>
          </a:bodyPr>
          <a:lstStyle/>
          <a:p>
            <a:pPr algn="r" defTabSz="576173" eaLnBrk="0" hangingPunct="0"/>
            <a:r>
              <a:rPr lang="ru-RU" sz="1400" b="1" dirty="0">
                <a:solidFill>
                  <a:srgbClr val="990033"/>
                </a:solidFill>
                <a:ea typeface="Meiryo" panose="020B0604030504040204" pitchFamily="34" charset="-128"/>
              </a:rPr>
              <a:t>Промышленные площадки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96857" y="373027"/>
            <a:ext cx="7812000" cy="32400"/>
          </a:xfrm>
          <a:prstGeom prst="rect">
            <a:avLst/>
          </a:prstGeom>
          <a:solidFill>
            <a:srgbClr val="9A2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96857" y="471822"/>
            <a:ext cx="7747805" cy="45719"/>
          </a:xfrm>
          <a:prstGeom prst="rect">
            <a:avLst/>
          </a:prstGeom>
          <a:solidFill>
            <a:srgbClr val="9A2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pic>
        <p:nvPicPr>
          <p:cNvPr id="16" name="Picture 52" descr="C:\Documents and Settings\Admin\Мои документы\=ТПП=\Нижнекамск\ПП Нижнекамск\Мастер план проект\10_вид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4" t="2431" r="40606" b="35305"/>
          <a:stretch>
            <a:fillRect/>
          </a:stretch>
        </p:blipFill>
        <p:spPr bwMode="auto">
          <a:xfrm>
            <a:off x="271388" y="786799"/>
            <a:ext cx="3616860" cy="406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054132" y="2067694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a typeface="Meiryo" panose="020B0604030504040204" pitchFamily="34" charset="-128"/>
              </a:rPr>
              <a:t>объем инвестиций</a:t>
            </a:r>
            <a:endParaRPr lang="ru-RU" sz="1600" b="1" dirty="0">
              <a:ea typeface="Meiryo" panose="020B0604030504040204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1083" y="1779662"/>
            <a:ext cx="1980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9A2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eiryo" panose="020B0604030504040204" pitchFamily="34" charset="-128"/>
                <a:cs typeface="Meiryo" panose="020B0604030504040204" pitchFamily="34" charset="-128"/>
              </a:rPr>
              <a:t>1,5</a:t>
            </a:r>
            <a:endParaRPr lang="ru-RU" sz="800" b="1" dirty="0">
              <a:solidFill>
                <a:srgbClr val="9A20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42196" y="2894954"/>
            <a:ext cx="2706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a typeface="Meiryo" panose="020B0604030504040204" pitchFamily="34" charset="-128"/>
              </a:rPr>
              <a:t>новых рабочих мест</a:t>
            </a:r>
            <a:endParaRPr lang="ru-RU" sz="1600" dirty="0">
              <a:ea typeface="Meiryo" panose="020B0604030504040204" pitchFamily="34" charset="-128"/>
            </a:endParaRPr>
          </a:p>
        </p:txBody>
      </p:sp>
      <p:sp>
        <p:nvSpPr>
          <p:cNvPr id="20" name="Параллелограмм 19"/>
          <p:cNvSpPr/>
          <p:nvPr/>
        </p:nvSpPr>
        <p:spPr>
          <a:xfrm>
            <a:off x="4283968" y="2787774"/>
            <a:ext cx="1368152" cy="504056"/>
          </a:xfrm>
          <a:prstGeom prst="parallelogram">
            <a:avLst/>
          </a:prstGeom>
          <a:solidFill>
            <a:srgbClr val="9A2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450</a:t>
            </a:r>
            <a:endParaRPr lang="ru-RU" sz="3200" b="1" dirty="0"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pic>
        <p:nvPicPr>
          <p:cNvPr id="21" name="Picture 6" descr="C:\Documents and Settings\Admin\Мои документы\=ТПП=\Нижнекамск\ПП Нижнекамск\логотип\НК ПРОМПАР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0" t="24417" r="16959" b="38133"/>
          <a:stretch>
            <a:fillRect/>
          </a:stretch>
        </p:blipFill>
        <p:spPr bwMode="auto">
          <a:xfrm>
            <a:off x="5848297" y="555526"/>
            <a:ext cx="173027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848297" y="1290994"/>
            <a:ext cx="1739748" cy="318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9" tIns="50799" rIns="50799" bIns="50799" numCol="1" spcCol="38100" rtlCol="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ea typeface="Meiryo" panose="020B0604030504040204" pitchFamily="34" charset="-128"/>
              </a:rPr>
              <a:t>2017 – 2020 г.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196618" y="2283718"/>
            <a:ext cx="15275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9A2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eiryo" panose="020B0604030504040204" pitchFamily="34" charset="-128"/>
              </a:rPr>
              <a:t>млрд </a:t>
            </a:r>
            <a:r>
              <a:rPr lang="ru-RU" sz="1400" b="1" dirty="0" err="1" smtClean="0">
                <a:solidFill>
                  <a:srgbClr val="9A2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eiryo" panose="020B0604030504040204" pitchFamily="34" charset="-128"/>
              </a:rPr>
              <a:t>руб</a:t>
            </a:r>
            <a:endParaRPr lang="ru-RU" sz="900" b="1" dirty="0">
              <a:solidFill>
                <a:srgbClr val="9A20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eiryo" panose="020B0604030504040204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2160" y="3601348"/>
            <a:ext cx="2706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ea typeface="Meiryo" panose="020B0604030504040204" pitchFamily="34" charset="-128"/>
              </a:rPr>
              <a:t>резидентов</a:t>
            </a:r>
          </a:p>
        </p:txBody>
      </p:sp>
      <p:sp>
        <p:nvSpPr>
          <p:cNvPr id="25" name="Параллелограмм 24"/>
          <p:cNvSpPr/>
          <p:nvPr/>
        </p:nvSpPr>
        <p:spPr>
          <a:xfrm>
            <a:off x="4283967" y="3584248"/>
            <a:ext cx="1368153" cy="531395"/>
          </a:xfrm>
          <a:prstGeom prst="parallelogram">
            <a:avLst/>
          </a:prstGeom>
          <a:solidFill>
            <a:srgbClr val="9A2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10</a:t>
            </a:r>
            <a:endParaRPr lang="ru-RU" sz="3200" b="1" dirty="0"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026" y="4266337"/>
            <a:ext cx="319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a typeface="Meiryo" panose="020B0604030504040204" pitchFamily="34" charset="-128"/>
              </a:rPr>
              <a:t>строительство инженерной инфраструктуры</a:t>
            </a:r>
            <a:endParaRPr lang="ru-RU" sz="1600" b="1" dirty="0">
              <a:ea typeface="Meiryo" panose="020B0604030504040204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85573" y="4157667"/>
            <a:ext cx="1980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9A2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eiryo" panose="020B0604030504040204" pitchFamily="34" charset="-128"/>
                <a:cs typeface="Meiryo" panose="020B0604030504040204" pitchFamily="34" charset="-128"/>
              </a:rPr>
              <a:t>378</a:t>
            </a:r>
            <a:endParaRPr lang="ru-RU" sz="800" b="1" dirty="0">
              <a:solidFill>
                <a:srgbClr val="9A20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106450" y="4659982"/>
            <a:ext cx="15275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A2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eiryo" panose="020B0604030504040204" pitchFamily="34" charset="-128"/>
              </a:rPr>
              <a:t>млн </a:t>
            </a:r>
            <a:r>
              <a:rPr lang="ru-RU" sz="1400" b="1" dirty="0" err="1" smtClean="0">
                <a:solidFill>
                  <a:srgbClr val="9A2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eiryo" panose="020B0604030504040204" pitchFamily="34" charset="-128"/>
              </a:rPr>
              <a:t>руб</a:t>
            </a:r>
            <a:endParaRPr lang="ru-RU" sz="900" b="1" dirty="0">
              <a:solidFill>
                <a:srgbClr val="9A20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eiryo" panose="020B0604030504040204" pitchFamily="34" charset="-128"/>
            </a:endParaRPr>
          </a:p>
        </p:txBody>
      </p:sp>
      <p:pic>
        <p:nvPicPr>
          <p:cNvPr id="30" name="Picture 4" descr="D:\Pictures\Рисунок2 копия коп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31" y="135743"/>
            <a:ext cx="441526" cy="56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 descr="D:\Pictures\gerb_rt рубин копия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4" y="123478"/>
            <a:ext cx="574685" cy="58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022" y="2300228"/>
            <a:ext cx="3817687" cy="25270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9148" y="1092556"/>
            <a:ext cx="3643431" cy="900244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ea typeface="Meiryo" panose="020B0604030504040204" pitchFamily="34" charset="-128"/>
              </a:rPr>
              <a:t>Завод по обработке и</a:t>
            </a:r>
          </a:p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ea typeface="Meiryo" panose="020B0604030504040204" pitchFamily="34" charset="-128"/>
              </a:rPr>
              <a:t>окрашиванию рулонной стали</a:t>
            </a:r>
          </a:p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ea typeface="Meiryo" panose="020B0604030504040204" pitchFamily="34" charset="-128"/>
              </a:rPr>
              <a:t>ООО «</a:t>
            </a:r>
            <a:r>
              <a:rPr lang="ru-RU" b="1" dirty="0" err="1">
                <a:solidFill>
                  <a:prstClr val="black"/>
                </a:solidFill>
                <a:ea typeface="Meiryo" panose="020B0604030504040204" pitchFamily="34" charset="-128"/>
              </a:rPr>
              <a:t>Камасталь</a:t>
            </a:r>
            <a:r>
              <a:rPr lang="ru-RU" b="1" dirty="0">
                <a:solidFill>
                  <a:prstClr val="black"/>
                </a:solidFill>
                <a:ea typeface="Meiryo" panose="020B0604030504040204" pitchFamily="34" charset="-128"/>
              </a:rPr>
              <a:t>», Китай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92" y="847151"/>
            <a:ext cx="2914196" cy="19487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92" y="2897360"/>
            <a:ext cx="2914196" cy="19299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94129" y="46274"/>
            <a:ext cx="3115403" cy="284691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990033"/>
                </a:solidFill>
                <a:ea typeface="Meiryo" panose="020B0604030504040204" pitchFamily="34" charset="-128"/>
              </a:rPr>
              <a:t>Первые иностранные инвесторы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96857" y="373027"/>
            <a:ext cx="7812000" cy="32400"/>
          </a:xfrm>
          <a:prstGeom prst="rect">
            <a:avLst/>
          </a:prstGeom>
          <a:solidFill>
            <a:srgbClr val="9A2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96857" y="471822"/>
            <a:ext cx="7747805" cy="45719"/>
          </a:xfrm>
          <a:prstGeom prst="rect">
            <a:avLst/>
          </a:prstGeom>
          <a:solidFill>
            <a:srgbClr val="9A2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ru-RU"/>
          </a:p>
        </p:txBody>
      </p:sp>
      <p:pic>
        <p:nvPicPr>
          <p:cNvPr id="23" name="Picture 4" descr="D:\Pictures\Рисунок2 копия копия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31" y="135743"/>
            <a:ext cx="441526" cy="56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D:\Pictures\gerb_rt рубин копия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4" y="123478"/>
            <a:ext cx="574685" cy="58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2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25984</TotalTime>
  <Words>446</Words>
  <Application>Microsoft Office PowerPoint</Application>
  <PresentationFormat>Экран (16:9)</PresentationFormat>
  <Paragraphs>174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Оформление по умолчанию</vt:lpstr>
      <vt:lpstr>Office Theme</vt:lpstr>
      <vt:lpstr>Тема Office</vt:lpstr>
      <vt:lpstr>1_Тема Office</vt:lpstr>
      <vt:lpstr>1_Оформление по умолчанию</vt:lpstr>
      <vt:lpstr>2_Тема Office</vt:lpstr>
      <vt:lpstr>3_Тема Office</vt:lpstr>
      <vt:lpstr>2_Оформление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Потенциальные инвесторы ТОСЭР в 2018г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лиечка</dc:creator>
  <cp:lastModifiedBy>Максим</cp:lastModifiedBy>
  <cp:revision>1892</cp:revision>
  <cp:lastPrinted>2017-08-15T04:10:10Z</cp:lastPrinted>
  <dcterms:created xsi:type="dcterms:W3CDTF">2009-10-25T14:18:27Z</dcterms:created>
  <dcterms:modified xsi:type="dcterms:W3CDTF">2018-02-27T05:55:05Z</dcterms:modified>
</cp:coreProperties>
</file>